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2" r:id="rId3"/>
    <p:sldId id="294" r:id="rId4"/>
    <p:sldId id="293" r:id="rId5"/>
    <p:sldId id="295" r:id="rId6"/>
    <p:sldId id="265" r:id="rId7"/>
    <p:sldId id="296" r:id="rId8"/>
    <p:sldId id="297" r:id="rId9"/>
    <p:sldId id="307" r:id="rId10"/>
    <p:sldId id="304" r:id="rId11"/>
    <p:sldId id="305" r:id="rId12"/>
    <p:sldId id="306" r:id="rId13"/>
    <p:sldId id="303" r:id="rId14"/>
    <p:sldId id="308" r:id="rId15"/>
    <p:sldId id="309" r:id="rId16"/>
    <p:sldId id="299" r:id="rId17"/>
    <p:sldId id="301" r:id="rId18"/>
    <p:sldId id="302" r:id="rId19"/>
    <p:sldId id="300"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79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showGuides="1">
      <p:cViewPr varScale="1">
        <p:scale>
          <a:sx n="78" d="100"/>
          <a:sy n="78" d="100"/>
        </p:scale>
        <p:origin x="77" y="23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88E99-63B4-4337-B8D7-4A417FA4A541}" type="datetimeFigureOut">
              <a:rPr lang="en-GB" smtClean="0"/>
              <a:t>17/11/2020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58612-147D-432E-AFF7-7078B20273D3}" type="slidenum">
              <a:rPr lang="en-GB" smtClean="0"/>
              <a:t>‹#›</a:t>
            </a:fld>
            <a:endParaRPr lang="en-GB"/>
          </a:p>
        </p:txBody>
      </p:sp>
    </p:spTree>
    <p:extLst>
      <p:ext uri="{BB962C8B-B14F-4D97-AF65-F5344CB8AC3E}">
        <p14:creationId xmlns:p14="http://schemas.microsoft.com/office/powerpoint/2010/main" val="35472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1200" y="1511559"/>
            <a:ext cx="10800000" cy="1962441"/>
          </a:xfrm>
        </p:spPr>
        <p:txBody>
          <a:bodyPr anchor="b"/>
          <a:lstStyle>
            <a:lvl1pPr algn="ctr">
              <a:defRPr sz="6000"/>
            </a:lvl1pPr>
          </a:lstStyle>
          <a:p>
            <a:r>
              <a:rPr lang="nl-NL"/>
              <a:t>Click to edit Master title style</a:t>
            </a:r>
            <a:endParaRPr lang="nl-NL" dirty="0"/>
          </a:p>
        </p:txBody>
      </p:sp>
      <p:sp>
        <p:nvSpPr>
          <p:cNvPr id="3" name="Ondertitel 2"/>
          <p:cNvSpPr>
            <a:spLocks noGrp="1"/>
          </p:cNvSpPr>
          <p:nvPr>
            <p:ph type="subTitle" idx="1"/>
          </p:nvPr>
        </p:nvSpPr>
        <p:spPr>
          <a:xfrm>
            <a:off x="691200" y="3531600"/>
            <a:ext cx="10800000" cy="1044000"/>
          </a:xfrm>
        </p:spPr>
        <p:txBody>
          <a:bodyPr>
            <a:normAutofit/>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endParaRPr lang="nl-NL" dirty="0"/>
          </a:p>
        </p:txBody>
      </p:sp>
      <p:sp>
        <p:nvSpPr>
          <p:cNvPr id="7" name="Rectangle 14"/>
          <p:cNvSpPr/>
          <p:nvPr userDrawn="1"/>
        </p:nvSpPr>
        <p:spPr>
          <a:xfrm>
            <a:off x="4444041" y="4639851"/>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ijdelijke aanduiding voor tekst 8"/>
          <p:cNvSpPr>
            <a:spLocks noGrp="1"/>
          </p:cNvSpPr>
          <p:nvPr>
            <p:ph type="body" sz="quarter" idx="13"/>
          </p:nvPr>
        </p:nvSpPr>
        <p:spPr>
          <a:xfrm>
            <a:off x="3751200" y="5000400"/>
            <a:ext cx="4680000" cy="338400"/>
          </a:xfrm>
        </p:spPr>
        <p:txBody>
          <a:bodyPr>
            <a:noAutofit/>
          </a:bodyPr>
          <a:lstStyle>
            <a:lvl1pPr marL="0" indent="0" algn="ctr">
              <a:buFont typeface="Arial" panose="020B0604020202020204" pitchFamily="34" charset="0"/>
              <a:buNone/>
              <a:defRPr sz="1600">
                <a:solidFill>
                  <a:schemeClr val="bg1"/>
                </a:solidFill>
              </a:defRPr>
            </a:lvl1pPr>
            <a:lvl2pPr marL="0" indent="0" algn="ctr">
              <a:buNone/>
              <a:defRPr sz="1600">
                <a:solidFill>
                  <a:schemeClr val="bg1"/>
                </a:solidFill>
              </a:defRPr>
            </a:lvl2pPr>
            <a:lvl3pPr marL="0" indent="0" algn="ctr">
              <a:buNone/>
              <a:defRPr sz="1600">
                <a:solidFill>
                  <a:schemeClr val="bg1"/>
                </a:solidFill>
              </a:defRPr>
            </a:lvl3pPr>
            <a:lvl4pPr marL="0" indent="0" algn="ctr">
              <a:buNone/>
              <a:defRPr sz="1600">
                <a:solidFill>
                  <a:schemeClr val="bg1"/>
                </a:solidFill>
              </a:defRPr>
            </a:lvl4pPr>
            <a:lvl5pPr marL="0" indent="0" algn="ctr">
              <a:buNone/>
              <a:defRPr sz="1600">
                <a:solidFill>
                  <a:schemeClr val="bg1"/>
                </a:solidFill>
              </a:defRPr>
            </a:lvl5pPr>
            <a:lvl6pPr marL="0" indent="0" algn="ctr">
              <a:buNone/>
              <a:defRPr sz="1600">
                <a:solidFill>
                  <a:schemeClr val="bg1"/>
                </a:solidFill>
              </a:defRPr>
            </a:lvl6pPr>
            <a:lvl7pPr marL="0" indent="0" algn="ctr">
              <a:buNone/>
              <a:defRPr sz="1600">
                <a:solidFill>
                  <a:schemeClr val="bg1"/>
                </a:solidFill>
              </a:defRPr>
            </a:lvl7pPr>
            <a:lvl8pPr marL="0" indent="0" algn="ctr">
              <a:buNone/>
              <a:defRPr sz="1600">
                <a:solidFill>
                  <a:schemeClr val="bg1"/>
                </a:solidFill>
              </a:defRPr>
            </a:lvl8pPr>
            <a:lvl9pPr marL="0" indent="0" algn="ctr">
              <a:buNone/>
              <a:defRPr sz="1600">
                <a:solidFill>
                  <a:schemeClr val="bg1"/>
                </a:solidFill>
              </a:defRPr>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Tree>
    <p:extLst>
      <p:ext uri="{BB962C8B-B14F-4D97-AF65-F5344CB8AC3E}">
        <p14:creationId xmlns:p14="http://schemas.microsoft.com/office/powerpoint/2010/main" val="160664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mpagne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br>
              <a:rPr lang="nl-NL" noProof="0" dirty="0"/>
            </a:br>
            <a:r>
              <a:rPr lang="nl-NL" noProof="0" dirty="0"/>
              <a:t>Zeker Meten!</a:t>
            </a:r>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3760" y="2851200"/>
            <a:ext cx="2463230" cy="2808000"/>
          </a:xfrm>
          <a:prstGeom prst="rect">
            <a:avLst/>
          </a:prstGeom>
        </p:spPr>
      </p:pic>
    </p:spTree>
    <p:extLst>
      <p:ext uri="{BB962C8B-B14F-4D97-AF65-F5344CB8AC3E}">
        <p14:creationId xmlns:p14="http://schemas.microsoft.com/office/powerpoint/2010/main" val="1367209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mpagne sl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r>
              <a:rPr lang="nl-NL" dirty="0"/>
              <a:t>Tauw </a:t>
            </a:r>
            <a:r>
              <a:rPr lang="nl-NL"/>
              <a:t>kijkt anders</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0800" y="2901600"/>
            <a:ext cx="3075666" cy="2340000"/>
          </a:xfrm>
          <a:prstGeom prst="rect">
            <a:avLst/>
          </a:prstGeom>
        </p:spPr>
      </p:pic>
    </p:spTree>
    <p:extLst>
      <p:ext uri="{BB962C8B-B14F-4D97-AF65-F5344CB8AC3E}">
        <p14:creationId xmlns:p14="http://schemas.microsoft.com/office/powerpoint/2010/main" val="413163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mpagn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baseline="0"/>
            </a:lvl1pPr>
          </a:lstStyle>
          <a:p>
            <a:r>
              <a:rPr lang="nl-NL" noProof="0"/>
              <a:t>Tauw</a:t>
            </a:r>
            <a:br>
              <a:rPr lang="nl-NL" noProof="0"/>
            </a:br>
            <a:r>
              <a:rPr lang="nl-NL" noProof="0"/>
              <a:t>Flexible Solutions</a:t>
            </a:r>
            <a:endParaRPr lang="nl-NL" noProof="0"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afbeelding 4"/>
          <p:cNvSpPr>
            <a:spLocks noGrp="1"/>
          </p:cNvSpPr>
          <p:nvPr>
            <p:ph type="pic" sz="quarter" idx="10"/>
          </p:nvPr>
        </p:nvSpPr>
        <p:spPr>
          <a:xfrm>
            <a:off x="6980400" y="2358000"/>
            <a:ext cx="4006800" cy="3254400"/>
          </a:xfrm>
        </p:spPr>
        <p:txBody>
          <a:bodyPr/>
          <a:lstStyle>
            <a:lvl1pPr>
              <a:defRPr>
                <a:solidFill>
                  <a:schemeClr val="bg1"/>
                </a:solidFill>
              </a:defRPr>
            </a:lvl1pPr>
          </a:lstStyle>
          <a:p>
            <a:r>
              <a:rPr lang="nl-NL"/>
              <a:t>Click icon to add picture</a:t>
            </a:r>
            <a:endParaRPr lang="nl-NL" dirty="0"/>
          </a:p>
        </p:txBody>
      </p:sp>
    </p:spTree>
    <p:extLst>
      <p:ext uri="{BB962C8B-B14F-4D97-AF65-F5344CB8AC3E}">
        <p14:creationId xmlns:p14="http://schemas.microsoft.com/office/powerpoint/2010/main" val="10381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endParaRPr lang="nl-NL" dirty="0"/>
          </a:p>
        </p:txBody>
      </p:sp>
    </p:spTree>
    <p:extLst>
      <p:ext uri="{BB962C8B-B14F-4D97-AF65-F5344CB8AC3E}">
        <p14:creationId xmlns:p14="http://schemas.microsoft.com/office/powerpoint/2010/main" val="43345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endParaRPr lang="nl-NL" dirty="0"/>
          </a:p>
        </p:txBody>
      </p:sp>
      <p:sp>
        <p:nvSpPr>
          <p:cNvPr id="3" name="Tijdelijke aanduiding voor inhoud 2"/>
          <p:cNvSpPr>
            <a:spLocks noGrp="1"/>
          </p:cNvSpPr>
          <p:nvPr>
            <p:ph idx="1"/>
          </p:nvPr>
        </p:nvSpPr>
        <p:spPr>
          <a:xfrm>
            <a:off x="720000" y="2520000"/>
            <a:ext cx="10800000" cy="38952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7" name="Tijdelijke aanduiding voor tekst 2"/>
          <p:cNvSpPr>
            <a:spLocks noGrp="1"/>
          </p:cNvSpPr>
          <p:nvPr>
            <p:ph type="body" idx="13"/>
          </p:nvPr>
        </p:nvSpPr>
        <p:spPr>
          <a:xfrm>
            <a:off x="720000" y="1978090"/>
            <a:ext cx="10800000" cy="399600"/>
          </a:xfrm>
        </p:spPr>
        <p:txBody>
          <a:bodyPr wrap="square"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Tree>
    <p:extLst>
      <p:ext uri="{BB962C8B-B14F-4D97-AF65-F5344CB8AC3E}">
        <p14:creationId xmlns:p14="http://schemas.microsoft.com/office/powerpoint/2010/main" val="102176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sic Text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0000" y="540000"/>
            <a:ext cx="10800000" cy="756000"/>
          </a:xfrm>
        </p:spPr>
        <p:txBody>
          <a:bodyPr/>
          <a:lstStyle>
            <a:lvl1pPr>
              <a:defRPr>
                <a:solidFill>
                  <a:schemeClr val="tx2"/>
                </a:solidFill>
              </a:defRPr>
            </a:lvl1pPr>
          </a:lstStyle>
          <a:p>
            <a:r>
              <a:rPr lang="nl-NL"/>
              <a:t>Click to edit Master title style</a:t>
            </a:r>
            <a:endParaRPr lang="nl-NL" dirty="0"/>
          </a:p>
        </p:txBody>
      </p:sp>
      <p:sp>
        <p:nvSpPr>
          <p:cNvPr id="3" name="Tijdelijke aanduiding voor inhoud 2"/>
          <p:cNvSpPr>
            <a:spLocks noGrp="1"/>
          </p:cNvSpPr>
          <p:nvPr>
            <p:ph idx="1"/>
          </p:nvPr>
        </p:nvSpPr>
        <p:spPr>
          <a:xfrm>
            <a:off x="720000" y="2520000"/>
            <a:ext cx="10800000" cy="3507576"/>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7" name="Tijdelijke aanduiding voor tekst 2"/>
          <p:cNvSpPr>
            <a:spLocks noGrp="1"/>
          </p:cNvSpPr>
          <p:nvPr>
            <p:ph type="body" idx="13"/>
          </p:nvPr>
        </p:nvSpPr>
        <p:spPr>
          <a:xfrm>
            <a:off x="720000" y="1978090"/>
            <a:ext cx="10800000" cy="399600"/>
          </a:xfrm>
        </p:spPr>
        <p:txBody>
          <a:bodyPr wrap="none"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Tree>
    <p:extLst>
      <p:ext uri="{BB962C8B-B14F-4D97-AF65-F5344CB8AC3E}">
        <p14:creationId xmlns:p14="http://schemas.microsoft.com/office/powerpoint/2010/main" val="80711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columns Left">
    <p:spTree>
      <p:nvGrpSpPr>
        <p:cNvPr id="1" name=""/>
        <p:cNvGrpSpPr/>
        <p:nvPr/>
      </p:nvGrpSpPr>
      <p:grpSpPr>
        <a:xfrm>
          <a:off x="0" y="0"/>
          <a:ext cx="0" cy="0"/>
          <a:chOff x="0" y="0"/>
          <a:chExt cx="0" cy="0"/>
        </a:xfrm>
      </p:grpSpPr>
      <p:sp>
        <p:nvSpPr>
          <p:cNvPr id="2" name="Titel 1"/>
          <p:cNvSpPr>
            <a:spLocks noGrp="1"/>
          </p:cNvSpPr>
          <p:nvPr>
            <p:ph type="title"/>
          </p:nvPr>
        </p:nvSpPr>
        <p:spPr>
          <a:xfrm>
            <a:off x="720000" y="180000"/>
            <a:ext cx="5040000" cy="1080000"/>
          </a:xfrm>
        </p:spPr>
        <p:txBody>
          <a:bodyPr/>
          <a:lstStyle/>
          <a:p>
            <a:r>
              <a:rPr lang="nl-NL"/>
              <a:t>Click to edit Master title style</a:t>
            </a:r>
            <a:endParaRPr lang="nl-NL" dirty="0"/>
          </a:p>
        </p:txBody>
      </p:sp>
      <p:sp>
        <p:nvSpPr>
          <p:cNvPr id="3" name="Tijdelijke aanduiding voor tekst 2"/>
          <p:cNvSpPr>
            <a:spLocks noGrp="1"/>
          </p:cNvSpPr>
          <p:nvPr>
            <p:ph type="body" idx="1"/>
          </p:nvPr>
        </p:nvSpPr>
        <p:spPr>
          <a:xfrm>
            <a:off x="720000" y="1980000"/>
            <a:ext cx="5112000" cy="396000"/>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
        <p:nvSpPr>
          <p:cNvPr id="4" name="Tijdelijke aanduiding voor inhoud 3"/>
          <p:cNvSpPr>
            <a:spLocks noGrp="1"/>
          </p:cNvSpPr>
          <p:nvPr>
            <p:ph sz="half" idx="2"/>
          </p:nvPr>
        </p:nvSpPr>
        <p:spPr>
          <a:xfrm>
            <a:off x="720000" y="2520000"/>
            <a:ext cx="5112000" cy="38952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Tijdelijke aanduiding voor inhoud 5"/>
          <p:cNvSpPr>
            <a:spLocks noGrp="1"/>
          </p:cNvSpPr>
          <p:nvPr>
            <p:ph sz="quarter" idx="4" hasCustomPrompt="1"/>
          </p:nvPr>
        </p:nvSpPr>
        <p:spPr>
          <a:xfrm>
            <a:off x="6411830" y="2520000"/>
            <a:ext cx="5112000" cy="3895200"/>
          </a:xfrm>
        </p:spPr>
        <p:txBody>
          <a:bodyPr/>
          <a:lstStyle>
            <a:lvl1pPr>
              <a:defRPr/>
            </a:lvl1pPr>
          </a:lstStyle>
          <a:p>
            <a:pPr lvl="0"/>
            <a:r>
              <a:rPr lang="nl-NL" dirty="0" err="1"/>
              <a:t>Use</a:t>
            </a:r>
            <a:r>
              <a:rPr lang="nl-NL" dirty="0"/>
              <a:t> </a:t>
            </a:r>
            <a:r>
              <a:rPr lang="nl-NL" dirty="0" err="1"/>
              <a:t>this</a:t>
            </a:r>
            <a:r>
              <a:rPr lang="nl-NL" dirty="0"/>
              <a:t> </a:t>
            </a:r>
            <a:r>
              <a:rPr lang="nl-NL" dirty="0" err="1"/>
              <a:t>space</a:t>
            </a:r>
            <a:r>
              <a:rPr lang="nl-NL" dirty="0"/>
              <a:t> </a:t>
            </a:r>
            <a:r>
              <a:rPr lang="nl-NL" dirty="0" err="1"/>
              <a:t>for</a:t>
            </a:r>
            <a:r>
              <a:rPr lang="nl-NL" dirty="0"/>
              <a:t> pictures, </a:t>
            </a:r>
            <a:r>
              <a:rPr lang="nl-NL" dirty="0" err="1"/>
              <a:t>charts</a:t>
            </a:r>
            <a:r>
              <a:rPr lang="nl-NL" dirty="0"/>
              <a:t> or </a:t>
            </a:r>
            <a:r>
              <a:rPr lang="nl-NL" dirty="0" err="1"/>
              <a:t>schemes</a:t>
            </a:r>
            <a:endParaRPr lang="nl-NL" dirty="0"/>
          </a:p>
          <a:p>
            <a:pPr lvl="1"/>
            <a:r>
              <a:rPr lang="nl-NL" dirty="0"/>
              <a:t>Tweede niveau</a:t>
            </a:r>
          </a:p>
          <a:p>
            <a:pPr lvl="2"/>
            <a:r>
              <a:rPr lang="nl-NL" dirty="0"/>
              <a:t>Derde niveau</a:t>
            </a:r>
          </a:p>
          <a:p>
            <a:pPr lvl="3"/>
            <a:r>
              <a:rPr lang="nl-NL" dirty="0"/>
              <a:t>Vierde niveau</a:t>
            </a:r>
          </a:p>
          <a:p>
            <a:pPr lvl="4"/>
            <a:r>
              <a:rPr lang="nl-NL"/>
              <a:t>Vijfde niveau</a:t>
            </a:r>
            <a:endParaRPr lang="nl-NL" dirty="0"/>
          </a:p>
        </p:txBody>
      </p:sp>
    </p:spTree>
    <p:extLst>
      <p:ext uri="{BB962C8B-B14F-4D97-AF65-F5344CB8AC3E}">
        <p14:creationId xmlns:p14="http://schemas.microsoft.com/office/powerpoint/2010/main" val="904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s Right">
    <p:spTree>
      <p:nvGrpSpPr>
        <p:cNvPr id="1" name=""/>
        <p:cNvGrpSpPr/>
        <p:nvPr/>
      </p:nvGrpSpPr>
      <p:grpSpPr>
        <a:xfrm>
          <a:off x="0" y="0"/>
          <a:ext cx="0" cy="0"/>
          <a:chOff x="0" y="0"/>
          <a:chExt cx="0" cy="0"/>
        </a:xfrm>
      </p:grpSpPr>
      <p:sp>
        <p:nvSpPr>
          <p:cNvPr id="2" name="Titel 1"/>
          <p:cNvSpPr>
            <a:spLocks noGrp="1"/>
          </p:cNvSpPr>
          <p:nvPr>
            <p:ph type="title"/>
          </p:nvPr>
        </p:nvSpPr>
        <p:spPr>
          <a:xfrm>
            <a:off x="720000" y="180000"/>
            <a:ext cx="5040000" cy="1080000"/>
          </a:xfrm>
        </p:spPr>
        <p:txBody>
          <a:bodyPr/>
          <a:lstStyle/>
          <a:p>
            <a:r>
              <a:rPr lang="nl-NL"/>
              <a:t>Click to edit Master title style</a:t>
            </a:r>
            <a:endParaRPr lang="nl-NL" dirty="0"/>
          </a:p>
        </p:txBody>
      </p:sp>
      <p:sp>
        <p:nvSpPr>
          <p:cNvPr id="3" name="Tijdelijke aanduiding voor tekst 2"/>
          <p:cNvSpPr>
            <a:spLocks noGrp="1"/>
          </p:cNvSpPr>
          <p:nvPr>
            <p:ph type="body" idx="1"/>
          </p:nvPr>
        </p:nvSpPr>
        <p:spPr>
          <a:xfrm>
            <a:off x="6412339" y="1980000"/>
            <a:ext cx="5112000" cy="396000"/>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
        <p:nvSpPr>
          <p:cNvPr id="4" name="Tijdelijke aanduiding voor inhoud 3"/>
          <p:cNvSpPr>
            <a:spLocks noGrp="1"/>
          </p:cNvSpPr>
          <p:nvPr>
            <p:ph sz="half" idx="2" hasCustomPrompt="1"/>
          </p:nvPr>
        </p:nvSpPr>
        <p:spPr>
          <a:xfrm>
            <a:off x="720000" y="2520000"/>
            <a:ext cx="5112000" cy="3895200"/>
          </a:xfrm>
        </p:spPr>
        <p:txBody>
          <a:bodyPr/>
          <a:lstStyle>
            <a:lvl1pPr marL="0" marR="0" indent="0" algn="l" defTabSz="914400" rtl="0" eaLnBrk="1" fontAlgn="auto" latinLnBrk="0" hangingPunct="1">
              <a:lnSpc>
                <a:spcPct val="100000"/>
              </a:lnSpc>
              <a:spcBef>
                <a:spcPts val="200"/>
              </a:spcBef>
              <a:spcAft>
                <a:spcPts val="300"/>
              </a:spcAft>
              <a:buClrTx/>
              <a:buSzTx/>
              <a:buFont typeface="Arial" panose="020B0604020202020204" pitchFamily="34" charset="0"/>
              <a:buNone/>
              <a:tabLst/>
              <a:defRPr/>
            </a:lvl1pPr>
          </a:lstStyle>
          <a:p>
            <a:pPr marL="230400" marR="0" lvl="0" indent="-23040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nl-NL" dirty="0" err="1"/>
              <a:t>Use</a:t>
            </a:r>
            <a:r>
              <a:rPr lang="nl-NL" dirty="0"/>
              <a:t> </a:t>
            </a:r>
            <a:r>
              <a:rPr lang="nl-NL" dirty="0" err="1"/>
              <a:t>this</a:t>
            </a:r>
            <a:r>
              <a:rPr lang="nl-NL" dirty="0"/>
              <a:t> </a:t>
            </a:r>
            <a:r>
              <a:rPr lang="nl-NL" dirty="0" err="1"/>
              <a:t>space</a:t>
            </a:r>
            <a:r>
              <a:rPr lang="nl-NL" dirty="0"/>
              <a:t> </a:t>
            </a:r>
            <a:r>
              <a:rPr lang="nl-NL" dirty="0" err="1"/>
              <a:t>for</a:t>
            </a:r>
            <a:r>
              <a:rPr lang="nl-NL" dirty="0"/>
              <a:t> pictures, </a:t>
            </a:r>
            <a:r>
              <a:rPr lang="nl-NL" dirty="0" err="1"/>
              <a:t>charts</a:t>
            </a:r>
            <a:r>
              <a:rPr lang="nl-NL" dirty="0"/>
              <a:t> or </a:t>
            </a:r>
            <a:r>
              <a:rPr lang="nl-NL" dirty="0" err="1"/>
              <a:t>schemes</a:t>
            </a:r>
            <a:endParaRPr lang="nl-NL" dirty="0"/>
          </a:p>
          <a:p>
            <a:pPr lvl="1"/>
            <a:r>
              <a:rPr lang="nl-NL" dirty="0"/>
              <a:t>Tweede niveau</a:t>
            </a:r>
          </a:p>
          <a:p>
            <a:pPr lvl="2"/>
            <a:r>
              <a:rPr lang="nl-NL" dirty="0"/>
              <a:t>Derde niveau</a:t>
            </a:r>
          </a:p>
          <a:p>
            <a:pPr lvl="3"/>
            <a:r>
              <a:rPr lang="nl-NL" dirty="0"/>
              <a:t>Vierde niveau</a:t>
            </a:r>
          </a:p>
          <a:p>
            <a:pPr lvl="4"/>
            <a:r>
              <a:rPr lang="nl-NL"/>
              <a:t>Vijfde niveau</a:t>
            </a:r>
            <a:endParaRPr lang="nl-NL" dirty="0"/>
          </a:p>
        </p:txBody>
      </p:sp>
      <p:sp>
        <p:nvSpPr>
          <p:cNvPr id="6" name="Tijdelijke aanduiding voor inhoud 5"/>
          <p:cNvSpPr>
            <a:spLocks noGrp="1"/>
          </p:cNvSpPr>
          <p:nvPr>
            <p:ph sz="quarter" idx="4"/>
          </p:nvPr>
        </p:nvSpPr>
        <p:spPr>
          <a:xfrm>
            <a:off x="6412339" y="2520000"/>
            <a:ext cx="5112000" cy="38952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Tree>
    <p:extLst>
      <p:ext uri="{BB962C8B-B14F-4D97-AF65-F5344CB8AC3E}">
        <p14:creationId xmlns:p14="http://schemas.microsoft.com/office/powerpoint/2010/main" val="59934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0000" y="2685600"/>
            <a:ext cx="8420400" cy="990661"/>
          </a:xfrm>
        </p:spPr>
        <p:txBody>
          <a:bodyPr anchor="b">
            <a:noAutofit/>
          </a:bodyPr>
          <a:lstStyle>
            <a:lvl1pPr>
              <a:defRPr sz="6000"/>
            </a:lvl1pPr>
          </a:lstStyle>
          <a:p>
            <a:r>
              <a:rPr lang="nl-NL"/>
              <a:t>Click to edit Master title style</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200" y="6246000"/>
            <a:ext cx="382404" cy="369934"/>
          </a:xfrm>
          <a:prstGeom prst="rect">
            <a:avLst/>
          </a:prstGeom>
        </p:spPr>
      </p:pic>
      <p:pic>
        <p:nvPicPr>
          <p:cNvPr id="9" name="Afbeelding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0000" y="5806800"/>
            <a:ext cx="490475" cy="473848"/>
          </a:xfrm>
          <a:prstGeom prst="rect">
            <a:avLst/>
          </a:prstGeom>
        </p:spPr>
      </p:pic>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00000" y="6209560"/>
            <a:ext cx="482161" cy="469692"/>
          </a:xfrm>
          <a:prstGeom prst="rect">
            <a:avLst/>
          </a:prstGeom>
        </p:spPr>
      </p:pic>
      <p:sp>
        <p:nvSpPr>
          <p:cNvPr id="15" name="Tijdelijke aanduiding voor tekst 14"/>
          <p:cNvSpPr>
            <a:spLocks noGrp="1"/>
          </p:cNvSpPr>
          <p:nvPr>
            <p:ph type="body" sz="quarter" idx="10" hasCustomPrompt="1"/>
          </p:nvPr>
        </p:nvSpPr>
        <p:spPr>
          <a:xfrm>
            <a:off x="1180800" y="6303600"/>
            <a:ext cx="4680000" cy="327025"/>
          </a:xfrm>
        </p:spPr>
        <p:txBody>
          <a:bodyPr>
            <a:noAutofit/>
          </a:bodyPr>
          <a:lstStyle>
            <a:lvl1pPr marL="0" indent="0">
              <a:buNone/>
              <a:defRPr sz="1400" baseline="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a:t>email address</a:t>
            </a:r>
            <a:endParaRPr lang="nl-NL" dirty="0"/>
          </a:p>
        </p:txBody>
      </p:sp>
      <p:sp>
        <p:nvSpPr>
          <p:cNvPr id="16" name="Tijdelijke aanduiding voor tekst 14"/>
          <p:cNvSpPr>
            <a:spLocks noGrp="1"/>
          </p:cNvSpPr>
          <p:nvPr>
            <p:ph type="body" sz="quarter" idx="11" hasCustomPrompt="1"/>
          </p:nvPr>
        </p:nvSpPr>
        <p:spPr>
          <a:xfrm>
            <a:off x="1180800" y="5882400"/>
            <a:ext cx="4680000" cy="327025"/>
          </a:xfrm>
        </p:spPr>
        <p:txBody>
          <a:bodyPr>
            <a:noAutofit/>
          </a:bodyPr>
          <a:lstStyle>
            <a:lvl1pPr marL="0" indent="0">
              <a:buNone/>
              <a:defRPr sz="140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dirty="0" err="1"/>
              <a:t>phone</a:t>
            </a:r>
            <a:r>
              <a:rPr lang="nl-NL" dirty="0"/>
              <a:t> </a:t>
            </a:r>
            <a:r>
              <a:rPr lang="nl-NL" err="1"/>
              <a:t>number</a:t>
            </a:r>
            <a:r>
              <a:rPr lang="nl-NL"/>
              <a:t> </a:t>
            </a:r>
            <a:endParaRPr lang="nl-NL" dirty="0"/>
          </a:p>
        </p:txBody>
      </p:sp>
      <p:sp>
        <p:nvSpPr>
          <p:cNvPr id="12" name="Tijdelijke aanduiding voor tekst 14"/>
          <p:cNvSpPr>
            <a:spLocks noGrp="1"/>
          </p:cNvSpPr>
          <p:nvPr>
            <p:ph type="body" sz="quarter" idx="12" hasCustomPrompt="1"/>
          </p:nvPr>
        </p:nvSpPr>
        <p:spPr>
          <a:xfrm>
            <a:off x="1180800" y="5428800"/>
            <a:ext cx="4680000" cy="370800"/>
          </a:xfrm>
        </p:spPr>
        <p:txBody>
          <a:bodyPr>
            <a:noAutofit/>
          </a:bodyPr>
          <a:lstStyle>
            <a:lvl1pPr marL="0" indent="0">
              <a:buNone/>
              <a:defRPr sz="140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a:t>name </a:t>
            </a:r>
            <a:endParaRPr lang="nl-NL" dirty="0"/>
          </a:p>
        </p:txBody>
      </p:sp>
      <p:sp>
        <p:nvSpPr>
          <p:cNvPr id="14" name="Tijdelijke aanduiding voor tekst 14"/>
          <p:cNvSpPr>
            <a:spLocks noGrp="1"/>
          </p:cNvSpPr>
          <p:nvPr>
            <p:ph type="body" sz="quarter" idx="13" hasCustomPrompt="1"/>
          </p:nvPr>
        </p:nvSpPr>
        <p:spPr>
          <a:xfrm>
            <a:off x="6782161" y="6303600"/>
            <a:ext cx="4680000" cy="327025"/>
          </a:xfrm>
        </p:spPr>
        <p:txBody>
          <a:bodyPr>
            <a:noAutofit/>
          </a:bodyPr>
          <a:lstStyle>
            <a:lvl1pPr marL="0" indent="0">
              <a:buNone/>
              <a:defRPr sz="140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a:t>web address</a:t>
            </a:r>
            <a:endParaRPr lang="nl-NL" dirty="0"/>
          </a:p>
        </p:txBody>
      </p:sp>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0000" y="5334855"/>
            <a:ext cx="489600" cy="474193"/>
          </a:xfrm>
          <a:prstGeom prst="rect">
            <a:avLst/>
          </a:prstGeom>
        </p:spPr>
      </p:pic>
    </p:spTree>
    <p:extLst>
      <p:ext uri="{BB962C8B-B14F-4D97-AF65-F5344CB8AC3E}">
        <p14:creationId xmlns:p14="http://schemas.microsoft.com/office/powerpoint/2010/main" val="61974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1200" y="2685600"/>
            <a:ext cx="10800000" cy="1015200"/>
          </a:xfrm>
        </p:spPr>
        <p:txBody>
          <a:bodyPr anchor="b">
            <a:noAutofit/>
          </a:bodyPr>
          <a:lstStyle>
            <a:lvl1pPr algn="ctr">
              <a:defRPr sz="6000"/>
            </a:lvl1pPr>
          </a:lstStyle>
          <a:p>
            <a:r>
              <a:rPr lang="nl-NL"/>
              <a:t>Click to edit Master title style</a:t>
            </a:r>
            <a:endParaRPr lang="nl-NL" dirty="0"/>
          </a:p>
        </p:txBody>
      </p:sp>
      <p:sp>
        <p:nvSpPr>
          <p:cNvPr id="6" name="Rectangle 14"/>
          <p:cNvSpPr/>
          <p:nvPr userDrawn="1"/>
        </p:nvSpPr>
        <p:spPr>
          <a:xfrm>
            <a:off x="44388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847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mpagn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r>
              <a:rPr lang="nl-NL" dirty="0"/>
              <a:t>Tauw </a:t>
            </a:r>
            <a:r>
              <a:rPr lang="nl-NL"/>
              <a:t>takes care</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3200" y="2422800"/>
            <a:ext cx="3973675" cy="2980256"/>
          </a:xfrm>
          <a:prstGeom prst="rect">
            <a:avLst/>
          </a:prstGeom>
        </p:spPr>
      </p:pic>
    </p:spTree>
    <p:extLst>
      <p:ext uri="{BB962C8B-B14F-4D97-AF65-F5344CB8AC3E}">
        <p14:creationId xmlns:p14="http://schemas.microsoft.com/office/powerpoint/2010/main" val="24474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mpagn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r>
              <a:rPr lang="nl-NL" dirty="0"/>
              <a:t>Samenwerken</a:t>
            </a:r>
            <a:br>
              <a:rPr lang="nl-NL" dirty="0"/>
            </a:br>
            <a:r>
              <a:rPr lang="nl-NL"/>
              <a:t>met water</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80400" y="2358000"/>
            <a:ext cx="4006800" cy="3253705"/>
          </a:xfrm>
          <a:prstGeom prst="rect">
            <a:avLst/>
          </a:prstGeom>
        </p:spPr>
      </p:pic>
    </p:spTree>
    <p:extLst>
      <p:ext uri="{BB962C8B-B14F-4D97-AF65-F5344CB8AC3E}">
        <p14:creationId xmlns:p14="http://schemas.microsoft.com/office/powerpoint/2010/main" val="1275798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65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80000"/>
            <a:ext cx="5040000" cy="1080000"/>
          </a:xfrm>
          <a:prstGeom prst="rect">
            <a:avLst/>
          </a:prstGeom>
        </p:spPr>
        <p:txBody>
          <a:bodyPr vert="horz" lIns="91440" tIns="45720" rIns="91440" bIns="45720" rtlCol="0" anchor="ctr">
            <a:normAutofit/>
          </a:bodyPr>
          <a:lstStyle/>
          <a:p>
            <a:r>
              <a:rPr lang="nl-NL" dirty="0"/>
              <a:t>Klik om de stijl </a:t>
            </a:r>
            <a:r>
              <a:rPr lang="nl-NL"/>
              <a:t>te bewerken</a:t>
            </a:r>
            <a:endParaRPr lang="nl-NL" dirty="0"/>
          </a:p>
        </p:txBody>
      </p:sp>
      <p:sp>
        <p:nvSpPr>
          <p:cNvPr id="3" name="Tijdelijke aanduiding voor tekst 2"/>
          <p:cNvSpPr>
            <a:spLocks noGrp="1"/>
          </p:cNvSpPr>
          <p:nvPr>
            <p:ph type="body" idx="1"/>
          </p:nvPr>
        </p:nvSpPr>
        <p:spPr>
          <a:xfrm>
            <a:off x="720000" y="1978090"/>
            <a:ext cx="10800000" cy="443711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6</a:t>
            </a:r>
          </a:p>
          <a:p>
            <a:pPr lvl="6"/>
            <a:r>
              <a:rPr lang="nl-NL" dirty="0"/>
              <a:t>7</a:t>
            </a:r>
          </a:p>
          <a:p>
            <a:pPr lvl="7"/>
            <a:r>
              <a:rPr lang="nl-NL" dirty="0"/>
              <a:t>8</a:t>
            </a:r>
          </a:p>
          <a:p>
            <a:pPr lvl="8"/>
            <a:r>
              <a:rPr lang="nl-NL"/>
              <a:t>9</a:t>
            </a:r>
            <a:endParaRPr lang="nl-NL" dirty="0"/>
          </a:p>
        </p:txBody>
      </p:sp>
    </p:spTree>
    <p:extLst>
      <p:ext uri="{BB962C8B-B14F-4D97-AF65-F5344CB8AC3E}">
        <p14:creationId xmlns:p14="http://schemas.microsoft.com/office/powerpoint/2010/main" val="422622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3" r:id="rId4"/>
    <p:sldLayoutId id="2147483667" r:id="rId5"/>
    <p:sldLayoutId id="2147483651" r:id="rId6"/>
    <p:sldLayoutId id="2147483654" r:id="rId7"/>
    <p:sldLayoutId id="2147483662" r:id="rId8"/>
    <p:sldLayoutId id="2147483663" r:id="rId9"/>
    <p:sldLayoutId id="2147483664" r:id="rId10"/>
    <p:sldLayoutId id="2147483665" r:id="rId11"/>
    <p:sldLayoutId id="2147483666" r:id="rId12"/>
    <p:sldLayoutId id="2147483660" r:id="rId13"/>
  </p:sldLayoutIdLs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30400" indent="-230400" algn="l" defTabSz="914400" rtl="0" eaLnBrk="1" latinLnBrk="0" hangingPunct="1">
        <a:lnSpc>
          <a:spcPct val="100000"/>
        </a:lnSpc>
        <a:spcBef>
          <a:spcPts val="200"/>
        </a:spcBef>
        <a:spcAft>
          <a:spcPts val="300"/>
        </a:spcAft>
        <a:buFont typeface="Arial" panose="020B0604020202020204" pitchFamily="34" charset="0"/>
        <a:buChar char="•"/>
        <a:defRPr sz="2000" b="0" kern="1200">
          <a:solidFill>
            <a:schemeClr val="tx1"/>
          </a:solidFill>
          <a:latin typeface="+mn-lt"/>
          <a:ea typeface="+mn-ea"/>
          <a:cs typeface="+mn-cs"/>
        </a:defRPr>
      </a:lvl1pPr>
      <a:lvl2pPr marL="6876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2pPr>
      <a:lvl3pPr marL="11448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3pPr>
      <a:lvl4pPr marL="16020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4pPr>
      <a:lvl5pPr marL="20592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5pPr>
      <a:lvl6pPr marL="25164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6pPr>
      <a:lvl7pPr marL="29736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7pPr>
      <a:lvl8pPr marL="34308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8pPr>
      <a:lvl9pPr marL="38880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auw.com/" TargetMode="External"/><Relationship Id="rId2" Type="http://schemas.openxmlformats.org/officeDocument/2006/relationships/hyperlink" Target="mailto:Aleida.verheus@tauw.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200" y="937627"/>
            <a:ext cx="10800000" cy="1962441"/>
          </a:xfrm>
        </p:spPr>
        <p:txBody>
          <a:bodyPr>
            <a:normAutofit/>
          </a:bodyPr>
          <a:lstStyle/>
          <a:p>
            <a:r>
              <a:rPr lang="nl-NL" dirty="0"/>
              <a:t>Warmtetransitie: </a:t>
            </a:r>
            <a:br>
              <a:rPr lang="nl-NL" dirty="0"/>
            </a:br>
            <a:r>
              <a:rPr lang="nl-NL" dirty="0"/>
              <a:t>Op uw plaatsen…klaar…start! </a:t>
            </a:r>
          </a:p>
        </p:txBody>
      </p:sp>
      <p:sp>
        <p:nvSpPr>
          <p:cNvPr id="3" name="Subtitle 2"/>
          <p:cNvSpPr>
            <a:spLocks noGrp="1"/>
          </p:cNvSpPr>
          <p:nvPr>
            <p:ph type="subTitle" idx="1"/>
          </p:nvPr>
        </p:nvSpPr>
        <p:spPr>
          <a:xfrm>
            <a:off x="3751200" y="2760992"/>
            <a:ext cx="4680000" cy="1044000"/>
          </a:xfrm>
        </p:spPr>
        <p:txBody>
          <a:bodyPr/>
          <a:lstStyle/>
          <a:p>
            <a:r>
              <a:rPr lang="nl-NL" dirty="0"/>
              <a:t>TAUW team energietransitie</a:t>
            </a:r>
          </a:p>
        </p:txBody>
      </p:sp>
      <p:sp>
        <p:nvSpPr>
          <p:cNvPr id="7" name="Text Placeholder 6"/>
          <p:cNvSpPr>
            <a:spLocks noGrp="1"/>
          </p:cNvSpPr>
          <p:nvPr>
            <p:ph type="body" sz="quarter" idx="13"/>
          </p:nvPr>
        </p:nvSpPr>
        <p:spPr>
          <a:xfrm>
            <a:off x="3829022" y="3259800"/>
            <a:ext cx="4680000" cy="338400"/>
          </a:xfrm>
        </p:spPr>
        <p:txBody>
          <a:bodyPr/>
          <a:lstStyle/>
          <a:p>
            <a:r>
              <a:rPr lang="nl-NL" dirty="0"/>
              <a:t>Aleida Verheus</a:t>
            </a:r>
          </a:p>
        </p:txBody>
      </p:sp>
      <p:pic>
        <p:nvPicPr>
          <p:cNvPr id="4" name="Picture 3">
            <a:extLst>
              <a:ext uri="{FF2B5EF4-FFF2-40B4-BE49-F238E27FC236}">
                <a16:creationId xmlns:a16="http://schemas.microsoft.com/office/drawing/2014/main" id="{B32DF980-E142-410C-B7CC-6CF3C5EE52A7}"/>
              </a:ext>
            </a:extLst>
          </p:cNvPr>
          <p:cNvPicPr>
            <a:picLocks noChangeAspect="1"/>
          </p:cNvPicPr>
          <p:nvPr/>
        </p:nvPicPr>
        <p:blipFill>
          <a:blip r:embed="rId2"/>
          <a:stretch>
            <a:fillRect/>
          </a:stretch>
        </p:blipFill>
        <p:spPr>
          <a:xfrm>
            <a:off x="3719165" y="3619500"/>
            <a:ext cx="4848225" cy="3238500"/>
          </a:xfrm>
          <a:prstGeom prst="rect">
            <a:avLst/>
          </a:prstGeom>
        </p:spPr>
      </p:pic>
    </p:spTree>
    <p:extLst>
      <p:ext uri="{BB962C8B-B14F-4D97-AF65-F5344CB8AC3E}">
        <p14:creationId xmlns:p14="http://schemas.microsoft.com/office/powerpoint/2010/main" val="34114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C35C-07C1-44E5-955A-09124311CB11}"/>
              </a:ext>
            </a:extLst>
          </p:cNvPr>
          <p:cNvSpPr>
            <a:spLocks noGrp="1"/>
          </p:cNvSpPr>
          <p:nvPr>
            <p:ph type="title"/>
          </p:nvPr>
        </p:nvSpPr>
        <p:spPr>
          <a:xfrm>
            <a:off x="720000" y="180000"/>
            <a:ext cx="5680800" cy="1080000"/>
          </a:xfrm>
        </p:spPr>
        <p:txBody>
          <a:bodyPr/>
          <a:lstStyle/>
          <a:p>
            <a:r>
              <a:rPr lang="nl-NL" dirty="0"/>
              <a:t>Wanneer kun je beginnen</a:t>
            </a:r>
          </a:p>
        </p:txBody>
      </p:sp>
      <p:sp>
        <p:nvSpPr>
          <p:cNvPr id="3" name="Content Placeholder 2">
            <a:extLst>
              <a:ext uri="{FF2B5EF4-FFF2-40B4-BE49-F238E27FC236}">
                <a16:creationId xmlns:a16="http://schemas.microsoft.com/office/drawing/2014/main" id="{9C66E2F4-CC4A-497E-BADE-2FF74F7FB751}"/>
              </a:ext>
            </a:extLst>
          </p:cNvPr>
          <p:cNvSpPr>
            <a:spLocks noGrp="1"/>
          </p:cNvSpPr>
          <p:nvPr>
            <p:ph idx="1"/>
          </p:nvPr>
        </p:nvSpPr>
        <p:spPr/>
        <p:txBody>
          <a:bodyPr/>
          <a:lstStyle/>
          <a:p>
            <a:r>
              <a:rPr lang="nl-NL" dirty="0"/>
              <a:t>Gemeente is probleemhouder bij de start (opgelegd door rijksbeleid)</a:t>
            </a:r>
          </a:p>
          <a:p>
            <a:r>
              <a:rPr lang="nl-NL" dirty="0"/>
              <a:t>Breed kader schetsen over klimaatvraagstuk en ‘Groningen’ </a:t>
            </a:r>
          </a:p>
          <a:p>
            <a:r>
              <a:rPr lang="nl-NL" dirty="0"/>
              <a:t>Transitie visie Warmte: gemeente stelt duidelijk doel en beoogd resultaat</a:t>
            </a:r>
          </a:p>
          <a:p>
            <a:r>
              <a:rPr lang="nl-NL" dirty="0"/>
              <a:t>Welke aardgasvrij opties zijn er, hoe werken ze, wat zijn aandachtspunten</a:t>
            </a:r>
          </a:p>
          <a:p>
            <a:r>
              <a:rPr lang="nl-NL" dirty="0"/>
              <a:t>Wat betekent dat voor deze gemeente, voor deze wijk</a:t>
            </a:r>
          </a:p>
          <a:p>
            <a:endParaRPr lang="nl-NL" dirty="0"/>
          </a:p>
          <a:p>
            <a:endParaRPr lang="nl-NL" dirty="0"/>
          </a:p>
        </p:txBody>
      </p:sp>
      <p:sp>
        <p:nvSpPr>
          <p:cNvPr id="4" name="Text Placeholder 3">
            <a:extLst>
              <a:ext uri="{FF2B5EF4-FFF2-40B4-BE49-F238E27FC236}">
                <a16:creationId xmlns:a16="http://schemas.microsoft.com/office/drawing/2014/main" id="{B6744002-A864-40C7-895B-2BA1442D12E5}"/>
              </a:ext>
            </a:extLst>
          </p:cNvPr>
          <p:cNvSpPr>
            <a:spLocks noGrp="1"/>
          </p:cNvSpPr>
          <p:nvPr>
            <p:ph type="body" idx="13"/>
          </p:nvPr>
        </p:nvSpPr>
        <p:spPr/>
        <p:txBody>
          <a:bodyPr/>
          <a:lstStyle/>
          <a:p>
            <a:r>
              <a:rPr lang="nl-NL" dirty="0"/>
              <a:t>Kennisdelen als vertrekpunt in twee stappen: de transitie opgave…</a:t>
            </a:r>
          </a:p>
        </p:txBody>
      </p:sp>
      <p:pic>
        <p:nvPicPr>
          <p:cNvPr id="6" name="Picture 5">
            <a:extLst>
              <a:ext uri="{FF2B5EF4-FFF2-40B4-BE49-F238E27FC236}">
                <a16:creationId xmlns:a16="http://schemas.microsoft.com/office/drawing/2014/main" id="{C0E7D28A-6AF8-4A31-AF7E-1ACCE3552698}"/>
              </a:ext>
            </a:extLst>
          </p:cNvPr>
          <p:cNvPicPr>
            <a:picLocks noChangeAspect="1"/>
          </p:cNvPicPr>
          <p:nvPr/>
        </p:nvPicPr>
        <p:blipFill>
          <a:blip r:embed="rId2"/>
          <a:stretch>
            <a:fillRect/>
          </a:stretch>
        </p:blipFill>
        <p:spPr>
          <a:xfrm>
            <a:off x="1281437" y="4333792"/>
            <a:ext cx="6889167" cy="2223718"/>
          </a:xfrm>
          <a:prstGeom prst="rect">
            <a:avLst/>
          </a:prstGeom>
        </p:spPr>
      </p:pic>
      <p:sp>
        <p:nvSpPr>
          <p:cNvPr id="8" name="TextBox 7">
            <a:extLst>
              <a:ext uri="{FF2B5EF4-FFF2-40B4-BE49-F238E27FC236}">
                <a16:creationId xmlns:a16="http://schemas.microsoft.com/office/drawing/2014/main" id="{10D2A7E9-15A4-4C50-A449-9E8660340005}"/>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2. Klaar, wanneer kun je beginnen</a:t>
            </a:r>
          </a:p>
        </p:txBody>
      </p:sp>
    </p:spTree>
    <p:extLst>
      <p:ext uri="{BB962C8B-B14F-4D97-AF65-F5344CB8AC3E}">
        <p14:creationId xmlns:p14="http://schemas.microsoft.com/office/powerpoint/2010/main" val="294208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C35C-07C1-44E5-955A-09124311CB11}"/>
              </a:ext>
            </a:extLst>
          </p:cNvPr>
          <p:cNvSpPr>
            <a:spLocks noGrp="1"/>
          </p:cNvSpPr>
          <p:nvPr>
            <p:ph type="title"/>
          </p:nvPr>
        </p:nvSpPr>
        <p:spPr>
          <a:xfrm>
            <a:off x="720000" y="180000"/>
            <a:ext cx="5680800" cy="1080000"/>
          </a:xfrm>
        </p:spPr>
        <p:txBody>
          <a:bodyPr/>
          <a:lstStyle/>
          <a:p>
            <a:r>
              <a:rPr lang="nl-NL" dirty="0"/>
              <a:t>Wanneer kun je beginnen</a:t>
            </a:r>
          </a:p>
        </p:txBody>
      </p:sp>
      <p:sp>
        <p:nvSpPr>
          <p:cNvPr id="3" name="Content Placeholder 2">
            <a:extLst>
              <a:ext uri="{FF2B5EF4-FFF2-40B4-BE49-F238E27FC236}">
                <a16:creationId xmlns:a16="http://schemas.microsoft.com/office/drawing/2014/main" id="{9C66E2F4-CC4A-497E-BADE-2FF74F7FB751}"/>
              </a:ext>
            </a:extLst>
          </p:cNvPr>
          <p:cNvSpPr>
            <a:spLocks noGrp="1"/>
          </p:cNvSpPr>
          <p:nvPr>
            <p:ph idx="1"/>
          </p:nvPr>
        </p:nvSpPr>
        <p:spPr/>
        <p:txBody>
          <a:bodyPr/>
          <a:lstStyle/>
          <a:p>
            <a:r>
              <a:rPr lang="nl-NL" dirty="0"/>
              <a:t>Alle stakeholders leggen hun eigen opgave, belangen en doelen op tafel</a:t>
            </a:r>
          </a:p>
          <a:p>
            <a:r>
              <a:rPr lang="nl-NL" dirty="0"/>
              <a:t>Wat staat ons te doen, wat zijn vereisten, hoe pakken we dat aan</a:t>
            </a:r>
          </a:p>
          <a:p>
            <a:r>
              <a:rPr lang="nl-NL" dirty="0"/>
              <a:t>Wat betekent het voor ons werk in deze gemeente, in deze wijk</a:t>
            </a:r>
          </a:p>
          <a:p>
            <a:r>
              <a:rPr lang="nl-NL" dirty="0"/>
              <a:t>Wat is mijn eerste reflectie op de warmte transitie, waar zie ik kansen of knelpunten</a:t>
            </a:r>
          </a:p>
          <a:p>
            <a:endParaRPr lang="nl-NL" dirty="0"/>
          </a:p>
        </p:txBody>
      </p:sp>
      <p:sp>
        <p:nvSpPr>
          <p:cNvPr id="4" name="Text Placeholder 3">
            <a:extLst>
              <a:ext uri="{FF2B5EF4-FFF2-40B4-BE49-F238E27FC236}">
                <a16:creationId xmlns:a16="http://schemas.microsoft.com/office/drawing/2014/main" id="{B6744002-A864-40C7-895B-2BA1442D12E5}"/>
              </a:ext>
            </a:extLst>
          </p:cNvPr>
          <p:cNvSpPr>
            <a:spLocks noGrp="1"/>
          </p:cNvSpPr>
          <p:nvPr>
            <p:ph type="body" idx="13"/>
          </p:nvPr>
        </p:nvSpPr>
        <p:spPr/>
        <p:txBody>
          <a:bodyPr/>
          <a:lstStyle/>
          <a:p>
            <a:r>
              <a:rPr lang="nl-NL" dirty="0"/>
              <a:t>…en de stand van zaken bij alle stakeholders uitwisselen</a:t>
            </a:r>
          </a:p>
        </p:txBody>
      </p:sp>
      <p:pic>
        <p:nvPicPr>
          <p:cNvPr id="5" name="Picture 4">
            <a:extLst>
              <a:ext uri="{FF2B5EF4-FFF2-40B4-BE49-F238E27FC236}">
                <a16:creationId xmlns:a16="http://schemas.microsoft.com/office/drawing/2014/main" id="{1BDB8E27-3492-41CB-A1F0-2BDCC023EE8C}"/>
              </a:ext>
            </a:extLst>
          </p:cNvPr>
          <p:cNvPicPr>
            <a:picLocks noChangeAspect="1"/>
          </p:cNvPicPr>
          <p:nvPr/>
        </p:nvPicPr>
        <p:blipFill rotWithShape="1">
          <a:blip r:embed="rId2"/>
          <a:srcRect t="11338" b="15227"/>
          <a:stretch/>
        </p:blipFill>
        <p:spPr>
          <a:xfrm>
            <a:off x="5903650" y="4310315"/>
            <a:ext cx="4853496" cy="2547685"/>
          </a:xfrm>
          <a:prstGeom prst="rect">
            <a:avLst/>
          </a:prstGeom>
        </p:spPr>
      </p:pic>
      <p:sp>
        <p:nvSpPr>
          <p:cNvPr id="7" name="TextBox 6">
            <a:extLst>
              <a:ext uri="{FF2B5EF4-FFF2-40B4-BE49-F238E27FC236}">
                <a16:creationId xmlns:a16="http://schemas.microsoft.com/office/drawing/2014/main" id="{6C23C7B5-CDCF-44CE-8F47-C1725DDF438B}"/>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2. Klaar, wanneer kun je beginnen</a:t>
            </a:r>
          </a:p>
        </p:txBody>
      </p:sp>
    </p:spTree>
    <p:extLst>
      <p:ext uri="{BB962C8B-B14F-4D97-AF65-F5344CB8AC3E}">
        <p14:creationId xmlns:p14="http://schemas.microsoft.com/office/powerpoint/2010/main" val="377679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2262-BDCE-4122-97C5-919A187D7A7C}"/>
              </a:ext>
            </a:extLst>
          </p:cNvPr>
          <p:cNvSpPr>
            <a:spLocks noGrp="1"/>
          </p:cNvSpPr>
          <p:nvPr>
            <p:ph type="title"/>
          </p:nvPr>
        </p:nvSpPr>
        <p:spPr/>
        <p:txBody>
          <a:bodyPr/>
          <a:lstStyle/>
          <a:p>
            <a:r>
              <a:rPr lang="nl-NL" dirty="0"/>
              <a:t>Doorvragen en de tijd nemen</a:t>
            </a:r>
          </a:p>
        </p:txBody>
      </p:sp>
      <p:sp>
        <p:nvSpPr>
          <p:cNvPr id="3" name="Content Placeholder 2">
            <a:extLst>
              <a:ext uri="{FF2B5EF4-FFF2-40B4-BE49-F238E27FC236}">
                <a16:creationId xmlns:a16="http://schemas.microsoft.com/office/drawing/2014/main" id="{BC3BB6D5-1211-4F87-A2C6-0918DCA7C1F8}"/>
              </a:ext>
            </a:extLst>
          </p:cNvPr>
          <p:cNvSpPr>
            <a:spLocks noGrp="1"/>
          </p:cNvSpPr>
          <p:nvPr>
            <p:ph idx="1"/>
          </p:nvPr>
        </p:nvSpPr>
        <p:spPr/>
        <p:txBody>
          <a:bodyPr/>
          <a:lstStyle/>
          <a:p>
            <a:r>
              <a:rPr lang="nl-NL" dirty="0"/>
              <a:t>Kennis programma goed laten landen</a:t>
            </a:r>
          </a:p>
          <a:p>
            <a:r>
              <a:rPr lang="nl-NL" dirty="0"/>
              <a:t>Vragen zoveel mogelijk beantwoorden</a:t>
            </a:r>
          </a:p>
          <a:p>
            <a:r>
              <a:rPr lang="nl-NL" dirty="0"/>
              <a:t>Mythes en ‘nepnieuws’ ontzenuwen </a:t>
            </a:r>
          </a:p>
          <a:p>
            <a:r>
              <a:rPr lang="nl-NL" dirty="0"/>
              <a:t>Praten over belangen, niet in standpunten</a:t>
            </a:r>
          </a:p>
          <a:p>
            <a:endParaRPr lang="nl-NL" dirty="0"/>
          </a:p>
          <a:p>
            <a:endParaRPr lang="nl-NL" dirty="0"/>
          </a:p>
        </p:txBody>
      </p:sp>
      <p:sp>
        <p:nvSpPr>
          <p:cNvPr id="4" name="Text Placeholder 3">
            <a:extLst>
              <a:ext uri="{FF2B5EF4-FFF2-40B4-BE49-F238E27FC236}">
                <a16:creationId xmlns:a16="http://schemas.microsoft.com/office/drawing/2014/main" id="{5F360228-E1C6-4A8D-B24D-B87A008D8AF0}"/>
              </a:ext>
            </a:extLst>
          </p:cNvPr>
          <p:cNvSpPr>
            <a:spLocks noGrp="1"/>
          </p:cNvSpPr>
          <p:nvPr>
            <p:ph type="body" idx="13"/>
          </p:nvPr>
        </p:nvSpPr>
        <p:spPr/>
        <p:txBody>
          <a:bodyPr/>
          <a:lstStyle/>
          <a:p>
            <a:r>
              <a:rPr lang="nl-NL" dirty="0"/>
              <a:t>Verschillen overbruggen. Hoe concreter het vraagstuk, hoe belangrijker</a:t>
            </a:r>
          </a:p>
        </p:txBody>
      </p:sp>
      <p:sp>
        <p:nvSpPr>
          <p:cNvPr id="6" name="TextBox 5">
            <a:extLst>
              <a:ext uri="{FF2B5EF4-FFF2-40B4-BE49-F238E27FC236}">
                <a16:creationId xmlns:a16="http://schemas.microsoft.com/office/drawing/2014/main" id="{C57AFF88-B288-47D2-A3B8-E1F40D8E7F79}"/>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2. Klaar, wanneer kun je beginnen</a:t>
            </a:r>
          </a:p>
        </p:txBody>
      </p:sp>
      <p:pic>
        <p:nvPicPr>
          <p:cNvPr id="7" name="Picture 6">
            <a:extLst>
              <a:ext uri="{FF2B5EF4-FFF2-40B4-BE49-F238E27FC236}">
                <a16:creationId xmlns:a16="http://schemas.microsoft.com/office/drawing/2014/main" id="{E90660D8-7999-4F75-814F-1CCBA182F52F}"/>
              </a:ext>
            </a:extLst>
          </p:cNvPr>
          <p:cNvPicPr>
            <a:picLocks noChangeAspect="1"/>
          </p:cNvPicPr>
          <p:nvPr/>
        </p:nvPicPr>
        <p:blipFill>
          <a:blip r:embed="rId2"/>
          <a:stretch>
            <a:fillRect/>
          </a:stretch>
        </p:blipFill>
        <p:spPr>
          <a:xfrm>
            <a:off x="7696939" y="2520000"/>
            <a:ext cx="4411647" cy="2512516"/>
          </a:xfrm>
          <a:prstGeom prst="rect">
            <a:avLst/>
          </a:prstGeom>
        </p:spPr>
      </p:pic>
      <p:pic>
        <p:nvPicPr>
          <p:cNvPr id="9" name="Picture 8">
            <a:extLst>
              <a:ext uri="{FF2B5EF4-FFF2-40B4-BE49-F238E27FC236}">
                <a16:creationId xmlns:a16="http://schemas.microsoft.com/office/drawing/2014/main" id="{3241503E-2C49-431E-9295-E189F44FFB4A}"/>
              </a:ext>
            </a:extLst>
          </p:cNvPr>
          <p:cNvPicPr>
            <a:picLocks noChangeAspect="1"/>
          </p:cNvPicPr>
          <p:nvPr/>
        </p:nvPicPr>
        <p:blipFill>
          <a:blip r:embed="rId3"/>
          <a:stretch>
            <a:fillRect/>
          </a:stretch>
        </p:blipFill>
        <p:spPr>
          <a:xfrm>
            <a:off x="4749553" y="5092885"/>
            <a:ext cx="5295345" cy="1765115"/>
          </a:xfrm>
          <a:prstGeom prst="rect">
            <a:avLst/>
          </a:prstGeom>
        </p:spPr>
      </p:pic>
    </p:spTree>
    <p:extLst>
      <p:ext uri="{BB962C8B-B14F-4D97-AF65-F5344CB8AC3E}">
        <p14:creationId xmlns:p14="http://schemas.microsoft.com/office/powerpoint/2010/main" val="416695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E54D-5E14-4634-BA0E-7B307B20EE8A}"/>
              </a:ext>
            </a:extLst>
          </p:cNvPr>
          <p:cNvSpPr>
            <a:spLocks noGrp="1"/>
          </p:cNvSpPr>
          <p:nvPr>
            <p:ph type="title"/>
          </p:nvPr>
        </p:nvSpPr>
        <p:spPr>
          <a:xfrm>
            <a:off x="720000" y="180000"/>
            <a:ext cx="7829196" cy="1080000"/>
          </a:xfrm>
        </p:spPr>
        <p:txBody>
          <a:bodyPr/>
          <a:lstStyle/>
          <a:p>
            <a:r>
              <a:rPr lang="nl-NL" dirty="0"/>
              <a:t>Wanneer kun je samen aan de slag</a:t>
            </a:r>
          </a:p>
        </p:txBody>
      </p:sp>
      <p:sp>
        <p:nvSpPr>
          <p:cNvPr id="3" name="Content Placeholder 2">
            <a:extLst>
              <a:ext uri="{FF2B5EF4-FFF2-40B4-BE49-F238E27FC236}">
                <a16:creationId xmlns:a16="http://schemas.microsoft.com/office/drawing/2014/main" id="{63725E67-2B30-4419-B888-CE2450A722EF}"/>
              </a:ext>
            </a:extLst>
          </p:cNvPr>
          <p:cNvSpPr>
            <a:spLocks noGrp="1"/>
          </p:cNvSpPr>
          <p:nvPr>
            <p:ph idx="1"/>
          </p:nvPr>
        </p:nvSpPr>
        <p:spPr/>
        <p:txBody>
          <a:bodyPr/>
          <a:lstStyle/>
          <a:p>
            <a:r>
              <a:rPr lang="nl-NL" dirty="0"/>
              <a:t>Als de belangen elkaar versterken</a:t>
            </a:r>
          </a:p>
          <a:p>
            <a:endParaRPr lang="nl-NL" dirty="0"/>
          </a:p>
          <a:p>
            <a:r>
              <a:rPr lang="nl-NL" dirty="0"/>
              <a:t>Als het belang van de éen de belemmering van de ander kan helpen oplossen</a:t>
            </a:r>
          </a:p>
          <a:p>
            <a:endParaRPr lang="nl-NL" dirty="0"/>
          </a:p>
          <a:p>
            <a:r>
              <a:rPr lang="nl-NL" dirty="0"/>
              <a:t>Als ieders rol in het vervolg duidelijk is</a:t>
            </a:r>
          </a:p>
          <a:p>
            <a:endParaRPr lang="nl-NL" dirty="0"/>
          </a:p>
          <a:p>
            <a:r>
              <a:rPr lang="nl-NL" dirty="0"/>
              <a:t>Als duidelijk is wat verder onderzocht moet worden </a:t>
            </a:r>
          </a:p>
          <a:p>
            <a:pPr marL="0" indent="0">
              <a:buNone/>
            </a:pPr>
            <a:endParaRPr lang="nl-NL" dirty="0"/>
          </a:p>
          <a:p>
            <a:endParaRPr lang="nl-NL" dirty="0"/>
          </a:p>
          <a:p>
            <a:endParaRPr lang="nl-NL" dirty="0"/>
          </a:p>
        </p:txBody>
      </p:sp>
      <p:sp>
        <p:nvSpPr>
          <p:cNvPr id="4" name="Text Placeholder 3">
            <a:extLst>
              <a:ext uri="{FF2B5EF4-FFF2-40B4-BE49-F238E27FC236}">
                <a16:creationId xmlns:a16="http://schemas.microsoft.com/office/drawing/2014/main" id="{4457852E-2910-45A7-866A-6E665BA52ABD}"/>
              </a:ext>
            </a:extLst>
          </p:cNvPr>
          <p:cNvSpPr>
            <a:spLocks noGrp="1"/>
          </p:cNvSpPr>
          <p:nvPr>
            <p:ph type="body" idx="13"/>
          </p:nvPr>
        </p:nvSpPr>
        <p:spPr/>
        <p:txBody>
          <a:bodyPr/>
          <a:lstStyle/>
          <a:p>
            <a:r>
              <a:rPr lang="nl-NL" dirty="0"/>
              <a:t>De samenwerking geeft meerwaarde onder voorwaarden</a:t>
            </a:r>
          </a:p>
        </p:txBody>
      </p:sp>
      <p:sp>
        <p:nvSpPr>
          <p:cNvPr id="6" name="TextBox 5">
            <a:extLst>
              <a:ext uri="{FF2B5EF4-FFF2-40B4-BE49-F238E27FC236}">
                <a16:creationId xmlns:a16="http://schemas.microsoft.com/office/drawing/2014/main" id="{84AA5395-D02F-403E-A682-6790D5F0D5CB}"/>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3. Start, hoe kom je in beweging </a:t>
            </a:r>
          </a:p>
        </p:txBody>
      </p:sp>
      <p:pic>
        <p:nvPicPr>
          <p:cNvPr id="5" name="Picture 4">
            <a:extLst>
              <a:ext uri="{FF2B5EF4-FFF2-40B4-BE49-F238E27FC236}">
                <a16:creationId xmlns:a16="http://schemas.microsoft.com/office/drawing/2014/main" id="{99384F46-ECE4-42C8-AB99-20FDAF51B2EF}"/>
              </a:ext>
            </a:extLst>
          </p:cNvPr>
          <p:cNvPicPr>
            <a:picLocks noChangeAspect="1"/>
          </p:cNvPicPr>
          <p:nvPr/>
        </p:nvPicPr>
        <p:blipFill>
          <a:blip r:embed="rId2"/>
          <a:stretch>
            <a:fillRect/>
          </a:stretch>
        </p:blipFill>
        <p:spPr>
          <a:xfrm>
            <a:off x="7463160" y="4039340"/>
            <a:ext cx="3607293" cy="2705470"/>
          </a:xfrm>
          <a:prstGeom prst="rect">
            <a:avLst/>
          </a:prstGeom>
        </p:spPr>
      </p:pic>
    </p:spTree>
    <p:extLst>
      <p:ext uri="{BB962C8B-B14F-4D97-AF65-F5344CB8AC3E}">
        <p14:creationId xmlns:p14="http://schemas.microsoft.com/office/powerpoint/2010/main" val="59574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5EA6-8B7B-4647-9101-6AB5AED0F616}"/>
              </a:ext>
            </a:extLst>
          </p:cNvPr>
          <p:cNvSpPr>
            <a:spLocks noGrp="1"/>
          </p:cNvSpPr>
          <p:nvPr>
            <p:ph type="title"/>
          </p:nvPr>
        </p:nvSpPr>
        <p:spPr/>
        <p:txBody>
          <a:bodyPr/>
          <a:lstStyle/>
          <a:p>
            <a:r>
              <a:rPr lang="nl-NL" dirty="0"/>
              <a:t>Werkvormen </a:t>
            </a:r>
          </a:p>
        </p:txBody>
      </p:sp>
      <p:sp>
        <p:nvSpPr>
          <p:cNvPr id="3" name="Content Placeholder 2">
            <a:extLst>
              <a:ext uri="{FF2B5EF4-FFF2-40B4-BE49-F238E27FC236}">
                <a16:creationId xmlns:a16="http://schemas.microsoft.com/office/drawing/2014/main" id="{B8FD6D8B-01F9-4C5A-A3FB-EA93C3D59026}"/>
              </a:ext>
            </a:extLst>
          </p:cNvPr>
          <p:cNvSpPr>
            <a:spLocks noGrp="1"/>
          </p:cNvSpPr>
          <p:nvPr>
            <p:ph idx="1"/>
          </p:nvPr>
        </p:nvSpPr>
        <p:spPr>
          <a:xfrm>
            <a:off x="720000" y="2520000"/>
            <a:ext cx="5896825" cy="3895200"/>
          </a:xfrm>
        </p:spPr>
        <p:txBody>
          <a:bodyPr/>
          <a:lstStyle/>
          <a:p>
            <a:r>
              <a:rPr lang="nl-NL" dirty="0"/>
              <a:t>Pré corona: werksessies, allen rond de tafel, een paar kaarten met stiften en plakblaadjes</a:t>
            </a:r>
          </a:p>
          <a:p>
            <a:endParaRPr lang="nl-NL" dirty="0"/>
          </a:p>
          <a:p>
            <a:r>
              <a:rPr lang="nl-NL" dirty="0"/>
              <a:t>Digitaal: met TEAMS/ZOOM en met </a:t>
            </a:r>
            <a:r>
              <a:rPr lang="nl-NL" dirty="0" err="1"/>
              <a:t>Mural</a:t>
            </a:r>
            <a:r>
              <a:rPr lang="nl-NL" dirty="0"/>
              <a:t> kun je het ‘live’ resultaat redelijk benaderen</a:t>
            </a:r>
          </a:p>
          <a:p>
            <a:endParaRPr lang="nl-NL" dirty="0"/>
          </a:p>
          <a:p>
            <a:r>
              <a:rPr lang="nl-NL" dirty="0"/>
              <a:t>Kennissessie kan als los evenement georganiseerd worden, al dan niet in delen</a:t>
            </a:r>
          </a:p>
        </p:txBody>
      </p:sp>
      <p:sp>
        <p:nvSpPr>
          <p:cNvPr id="4" name="Text Placeholder 3">
            <a:extLst>
              <a:ext uri="{FF2B5EF4-FFF2-40B4-BE49-F238E27FC236}">
                <a16:creationId xmlns:a16="http://schemas.microsoft.com/office/drawing/2014/main" id="{DB6ACBA5-1CCB-46DA-9FF5-3812AEFD232F}"/>
              </a:ext>
            </a:extLst>
          </p:cNvPr>
          <p:cNvSpPr>
            <a:spLocks noGrp="1"/>
          </p:cNvSpPr>
          <p:nvPr>
            <p:ph type="body" idx="13"/>
          </p:nvPr>
        </p:nvSpPr>
        <p:spPr/>
        <p:txBody>
          <a:bodyPr/>
          <a:lstStyle/>
          <a:p>
            <a:r>
              <a:rPr lang="nl-NL" dirty="0"/>
              <a:t>Gezamenlijk aan het werk</a:t>
            </a:r>
          </a:p>
        </p:txBody>
      </p:sp>
      <p:pic>
        <p:nvPicPr>
          <p:cNvPr id="6" name="Picture 5">
            <a:extLst>
              <a:ext uri="{FF2B5EF4-FFF2-40B4-BE49-F238E27FC236}">
                <a16:creationId xmlns:a16="http://schemas.microsoft.com/office/drawing/2014/main" id="{2408C027-DF48-4A6F-BC15-A3C493C2EE56}"/>
              </a:ext>
            </a:extLst>
          </p:cNvPr>
          <p:cNvPicPr>
            <a:picLocks noChangeAspect="1"/>
          </p:cNvPicPr>
          <p:nvPr/>
        </p:nvPicPr>
        <p:blipFill>
          <a:blip r:embed="rId2"/>
          <a:stretch>
            <a:fillRect/>
          </a:stretch>
        </p:blipFill>
        <p:spPr>
          <a:xfrm>
            <a:off x="6616825" y="1365080"/>
            <a:ext cx="5210175" cy="3914775"/>
          </a:xfrm>
          <a:prstGeom prst="rect">
            <a:avLst/>
          </a:prstGeom>
        </p:spPr>
      </p:pic>
      <p:sp>
        <p:nvSpPr>
          <p:cNvPr id="10" name="TextBox 9">
            <a:extLst>
              <a:ext uri="{FF2B5EF4-FFF2-40B4-BE49-F238E27FC236}">
                <a16:creationId xmlns:a16="http://schemas.microsoft.com/office/drawing/2014/main" id="{C2A73134-69FE-4ED0-B941-59EF3CA917BE}"/>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3. Start, hoe kom je in beweging </a:t>
            </a:r>
          </a:p>
        </p:txBody>
      </p:sp>
    </p:spTree>
    <p:extLst>
      <p:ext uri="{BB962C8B-B14F-4D97-AF65-F5344CB8AC3E}">
        <p14:creationId xmlns:p14="http://schemas.microsoft.com/office/powerpoint/2010/main" val="114471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FDF5-859E-4724-82D8-84B6DF3C65A3}"/>
              </a:ext>
            </a:extLst>
          </p:cNvPr>
          <p:cNvSpPr>
            <a:spLocks noGrp="1"/>
          </p:cNvSpPr>
          <p:nvPr>
            <p:ph type="title"/>
          </p:nvPr>
        </p:nvSpPr>
        <p:spPr/>
        <p:txBody>
          <a:bodyPr/>
          <a:lstStyle/>
          <a:p>
            <a:r>
              <a:rPr lang="nl-NL" dirty="0"/>
              <a:t>Risico sessies</a:t>
            </a:r>
          </a:p>
        </p:txBody>
      </p:sp>
      <p:sp>
        <p:nvSpPr>
          <p:cNvPr id="3" name="Content Placeholder 2">
            <a:extLst>
              <a:ext uri="{FF2B5EF4-FFF2-40B4-BE49-F238E27FC236}">
                <a16:creationId xmlns:a16="http://schemas.microsoft.com/office/drawing/2014/main" id="{885FD22F-44CE-4DAB-9D70-7568A667A117}"/>
              </a:ext>
            </a:extLst>
          </p:cNvPr>
          <p:cNvSpPr>
            <a:spLocks noGrp="1"/>
          </p:cNvSpPr>
          <p:nvPr>
            <p:ph idx="1"/>
          </p:nvPr>
        </p:nvSpPr>
        <p:spPr/>
        <p:txBody>
          <a:bodyPr/>
          <a:lstStyle/>
          <a:p>
            <a:r>
              <a:rPr lang="nl-NL" dirty="0"/>
              <a:t>Alle partijen dragen mogelijke risico’s aan</a:t>
            </a:r>
          </a:p>
          <a:p>
            <a:r>
              <a:rPr lang="nl-NL" dirty="0"/>
              <a:t>Alle partijen geven een score op elk risico</a:t>
            </a:r>
          </a:p>
          <a:p>
            <a:r>
              <a:rPr lang="nl-NL" dirty="0"/>
              <a:t>Hieruit volgt een top tien</a:t>
            </a:r>
          </a:p>
          <a:p>
            <a:endParaRPr lang="nl-NL" dirty="0"/>
          </a:p>
          <a:p>
            <a:r>
              <a:rPr lang="nl-NL" dirty="0"/>
              <a:t>Bespreking met alle partijen: klopt de ranking</a:t>
            </a:r>
          </a:p>
          <a:p>
            <a:r>
              <a:rPr lang="nl-NL" dirty="0"/>
              <a:t>Bij top risico’s : hoe kunnen we het voorkomen of beheersen</a:t>
            </a:r>
          </a:p>
          <a:p>
            <a:r>
              <a:rPr lang="nl-NL" dirty="0"/>
              <a:t>Wie is actiehouder en wat is de actie</a:t>
            </a:r>
          </a:p>
        </p:txBody>
      </p:sp>
      <p:sp>
        <p:nvSpPr>
          <p:cNvPr id="4" name="Text Placeholder 3">
            <a:extLst>
              <a:ext uri="{FF2B5EF4-FFF2-40B4-BE49-F238E27FC236}">
                <a16:creationId xmlns:a16="http://schemas.microsoft.com/office/drawing/2014/main" id="{25FC32E0-C971-4E74-8166-51E4B79165B2}"/>
              </a:ext>
            </a:extLst>
          </p:cNvPr>
          <p:cNvSpPr>
            <a:spLocks noGrp="1"/>
          </p:cNvSpPr>
          <p:nvPr>
            <p:ph type="body" idx="13"/>
          </p:nvPr>
        </p:nvSpPr>
        <p:spPr/>
        <p:txBody>
          <a:bodyPr/>
          <a:lstStyle/>
          <a:p>
            <a:r>
              <a:rPr lang="nl-NL" dirty="0"/>
              <a:t>Samen verder verdiepen hoe je het kansrijke alternatief kunt realiseren</a:t>
            </a:r>
          </a:p>
        </p:txBody>
      </p:sp>
      <p:pic>
        <p:nvPicPr>
          <p:cNvPr id="6" name="Picture 5">
            <a:extLst>
              <a:ext uri="{FF2B5EF4-FFF2-40B4-BE49-F238E27FC236}">
                <a16:creationId xmlns:a16="http://schemas.microsoft.com/office/drawing/2014/main" id="{01C62A30-47B7-448A-8B44-6D20FE06BBC4}"/>
              </a:ext>
            </a:extLst>
          </p:cNvPr>
          <p:cNvPicPr>
            <a:picLocks noChangeAspect="1"/>
          </p:cNvPicPr>
          <p:nvPr/>
        </p:nvPicPr>
        <p:blipFill>
          <a:blip r:embed="rId2"/>
          <a:stretch>
            <a:fillRect/>
          </a:stretch>
        </p:blipFill>
        <p:spPr>
          <a:xfrm>
            <a:off x="7560907" y="2439899"/>
            <a:ext cx="4631093" cy="1608794"/>
          </a:xfrm>
          <a:prstGeom prst="rect">
            <a:avLst/>
          </a:prstGeom>
        </p:spPr>
      </p:pic>
      <p:sp>
        <p:nvSpPr>
          <p:cNvPr id="8" name="TextBox 7">
            <a:extLst>
              <a:ext uri="{FF2B5EF4-FFF2-40B4-BE49-F238E27FC236}">
                <a16:creationId xmlns:a16="http://schemas.microsoft.com/office/drawing/2014/main" id="{C9A7F1DC-2732-499F-9101-5A3AF6FCB910}"/>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3. Start, hoe kom je in beweging </a:t>
            </a:r>
          </a:p>
        </p:txBody>
      </p:sp>
    </p:spTree>
    <p:extLst>
      <p:ext uri="{BB962C8B-B14F-4D97-AF65-F5344CB8AC3E}">
        <p14:creationId xmlns:p14="http://schemas.microsoft.com/office/powerpoint/2010/main" val="29451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614AAF-9EA5-4B98-9C11-1E54C91469CB}"/>
              </a:ext>
            </a:extLst>
          </p:cNvPr>
          <p:cNvPicPr>
            <a:picLocks noChangeAspect="1"/>
          </p:cNvPicPr>
          <p:nvPr/>
        </p:nvPicPr>
        <p:blipFill>
          <a:blip r:embed="rId2"/>
          <a:stretch>
            <a:fillRect/>
          </a:stretch>
        </p:blipFill>
        <p:spPr>
          <a:xfrm>
            <a:off x="8270655" y="1"/>
            <a:ext cx="3954595" cy="3429000"/>
          </a:xfrm>
          <a:prstGeom prst="rect">
            <a:avLst/>
          </a:prstGeom>
        </p:spPr>
      </p:pic>
      <p:sp>
        <p:nvSpPr>
          <p:cNvPr id="2" name="Title 1">
            <a:extLst>
              <a:ext uri="{FF2B5EF4-FFF2-40B4-BE49-F238E27FC236}">
                <a16:creationId xmlns:a16="http://schemas.microsoft.com/office/drawing/2014/main" id="{466FF7D4-2836-42D2-B00B-095DFEA25365}"/>
              </a:ext>
            </a:extLst>
          </p:cNvPr>
          <p:cNvSpPr>
            <a:spLocks noGrp="1"/>
          </p:cNvSpPr>
          <p:nvPr>
            <p:ph type="title"/>
          </p:nvPr>
        </p:nvSpPr>
        <p:spPr>
          <a:xfrm>
            <a:off x="720000" y="180000"/>
            <a:ext cx="7021328" cy="1080000"/>
          </a:xfrm>
        </p:spPr>
        <p:txBody>
          <a:bodyPr/>
          <a:lstStyle/>
          <a:p>
            <a:r>
              <a:rPr lang="nl-NL" dirty="0"/>
              <a:t>Voorbeeld: Transitievisie Almelo</a:t>
            </a:r>
          </a:p>
        </p:txBody>
      </p:sp>
      <p:sp>
        <p:nvSpPr>
          <p:cNvPr id="3" name="Content Placeholder 2">
            <a:extLst>
              <a:ext uri="{FF2B5EF4-FFF2-40B4-BE49-F238E27FC236}">
                <a16:creationId xmlns:a16="http://schemas.microsoft.com/office/drawing/2014/main" id="{5812E05D-1907-483F-8DB7-508451D91EB1}"/>
              </a:ext>
            </a:extLst>
          </p:cNvPr>
          <p:cNvSpPr>
            <a:spLocks noGrp="1"/>
          </p:cNvSpPr>
          <p:nvPr>
            <p:ph idx="1"/>
          </p:nvPr>
        </p:nvSpPr>
        <p:spPr>
          <a:xfrm>
            <a:off x="489180" y="2532711"/>
            <a:ext cx="8992171" cy="3895200"/>
          </a:xfrm>
        </p:spPr>
        <p:txBody>
          <a:bodyPr>
            <a:normAutofit lnSpcReduction="10000"/>
          </a:bodyPr>
          <a:lstStyle/>
          <a:p>
            <a:pPr>
              <a:lnSpc>
                <a:spcPct val="150000"/>
              </a:lnSpc>
            </a:pPr>
            <a:r>
              <a:rPr lang="nl-NL" dirty="0"/>
              <a:t>Aanwijzing van ‘wijken’ die van het aardgas afgaan op basis van             kansrijke alternatieven, veelal collectieve oplossingen met een duurzame bron</a:t>
            </a:r>
          </a:p>
          <a:p>
            <a:pPr>
              <a:lnSpc>
                <a:spcPct val="150000"/>
              </a:lnSpc>
            </a:pPr>
            <a:r>
              <a:rPr lang="nl-NL" dirty="0"/>
              <a:t>Tempo &lt; 2030 sluit niet aan bij assetmanagement van de corporaties</a:t>
            </a:r>
          </a:p>
          <a:p>
            <a:pPr>
              <a:lnSpc>
                <a:spcPct val="150000"/>
              </a:lnSpc>
            </a:pPr>
            <a:r>
              <a:rPr lang="nl-NL" dirty="0"/>
              <a:t>Stedenbouwkundige wens tot herinrichting van een lintzone door de buurten</a:t>
            </a:r>
          </a:p>
          <a:p>
            <a:pPr>
              <a:lnSpc>
                <a:spcPct val="150000"/>
              </a:lnSpc>
            </a:pPr>
            <a:r>
              <a:rPr lang="nl-NL" dirty="0"/>
              <a:t>Deze zone zit ook vooraan de planning van de aanpak door de corporaties</a:t>
            </a:r>
          </a:p>
          <a:p>
            <a:pPr>
              <a:lnSpc>
                <a:spcPct val="150000"/>
              </a:lnSpc>
            </a:pPr>
            <a:r>
              <a:rPr lang="nl-NL" dirty="0"/>
              <a:t>Voorstel aangepast: niet meer de wijken zelf maar het gebied rond deze lintzone benoemd tot startwijk</a:t>
            </a:r>
          </a:p>
        </p:txBody>
      </p:sp>
      <p:sp>
        <p:nvSpPr>
          <p:cNvPr id="4" name="Text Placeholder 3">
            <a:extLst>
              <a:ext uri="{FF2B5EF4-FFF2-40B4-BE49-F238E27FC236}">
                <a16:creationId xmlns:a16="http://schemas.microsoft.com/office/drawing/2014/main" id="{A9024673-E6BB-42FC-9DF2-DC2D1255FF53}"/>
              </a:ext>
            </a:extLst>
          </p:cNvPr>
          <p:cNvSpPr>
            <a:spLocks noGrp="1"/>
          </p:cNvSpPr>
          <p:nvPr>
            <p:ph type="body" idx="13"/>
          </p:nvPr>
        </p:nvSpPr>
        <p:spPr/>
        <p:txBody>
          <a:bodyPr/>
          <a:lstStyle/>
          <a:p>
            <a:r>
              <a:rPr lang="nl-NL" dirty="0"/>
              <a:t>Uitwerking van eerste visie op startwijken</a:t>
            </a:r>
          </a:p>
        </p:txBody>
      </p:sp>
    </p:spTree>
    <p:extLst>
      <p:ext uri="{BB962C8B-B14F-4D97-AF65-F5344CB8AC3E}">
        <p14:creationId xmlns:p14="http://schemas.microsoft.com/office/powerpoint/2010/main" val="32850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ED62-CE3E-4272-B05C-C6C25034730F}"/>
              </a:ext>
            </a:extLst>
          </p:cNvPr>
          <p:cNvSpPr>
            <a:spLocks noGrp="1"/>
          </p:cNvSpPr>
          <p:nvPr>
            <p:ph type="title"/>
          </p:nvPr>
        </p:nvSpPr>
        <p:spPr>
          <a:xfrm>
            <a:off x="720000" y="180000"/>
            <a:ext cx="8574920" cy="1080000"/>
          </a:xfrm>
        </p:spPr>
        <p:txBody>
          <a:bodyPr>
            <a:normAutofit/>
          </a:bodyPr>
          <a:lstStyle/>
          <a:p>
            <a:r>
              <a:rPr lang="nl-NL" dirty="0"/>
              <a:t>Voorbeeld: buurtinitiatief Steenwijk</a:t>
            </a:r>
          </a:p>
        </p:txBody>
      </p:sp>
      <p:sp>
        <p:nvSpPr>
          <p:cNvPr id="3" name="Content Placeholder 2">
            <a:extLst>
              <a:ext uri="{FF2B5EF4-FFF2-40B4-BE49-F238E27FC236}">
                <a16:creationId xmlns:a16="http://schemas.microsoft.com/office/drawing/2014/main" id="{DB36FBB8-403A-4CED-A16A-00970ADC4D54}"/>
              </a:ext>
            </a:extLst>
          </p:cNvPr>
          <p:cNvSpPr>
            <a:spLocks noGrp="1"/>
          </p:cNvSpPr>
          <p:nvPr>
            <p:ph idx="1"/>
          </p:nvPr>
        </p:nvSpPr>
        <p:spPr>
          <a:xfrm>
            <a:off x="489180" y="2400560"/>
            <a:ext cx="8486143" cy="3895200"/>
          </a:xfrm>
        </p:spPr>
        <p:txBody>
          <a:bodyPr>
            <a:noAutofit/>
          </a:bodyPr>
          <a:lstStyle/>
          <a:p>
            <a:r>
              <a:rPr lang="nl-NL" dirty="0"/>
              <a:t>Warmtenet op basis van aquathermie is technisch/economisch kans- rijk voor éen wijk met matig geïsoleerde woningen</a:t>
            </a:r>
          </a:p>
          <a:p>
            <a:pPr>
              <a:lnSpc>
                <a:spcPct val="160000"/>
              </a:lnSpc>
            </a:pPr>
            <a:r>
              <a:rPr lang="nl-NL" dirty="0"/>
              <a:t>Werksessie voor kennisoverdracht van de technische analyse</a:t>
            </a:r>
          </a:p>
          <a:p>
            <a:pPr>
              <a:lnSpc>
                <a:spcPct val="160000"/>
              </a:lnSpc>
            </a:pPr>
            <a:r>
              <a:rPr lang="nl-NL" dirty="0"/>
              <a:t>Herontwikkelingsopgave van de buitenruimte voorzien over ± 10 jaar</a:t>
            </a:r>
          </a:p>
          <a:p>
            <a:pPr>
              <a:lnSpc>
                <a:spcPct val="160000"/>
              </a:lnSpc>
            </a:pPr>
            <a:r>
              <a:rPr lang="nl-NL" dirty="0"/>
              <a:t>Inbreng sociaal domein blijkt essentieel: wijk met gespikkeld bezit en woningen worden door investeerders opgekocht voor verhuur</a:t>
            </a:r>
          </a:p>
          <a:p>
            <a:r>
              <a:rPr lang="nl-NL" dirty="0"/>
              <a:t>Draagvlak voor voldoende aansluiting op te ontwikkelen warmtenet wordt laag ingeschat</a:t>
            </a:r>
          </a:p>
          <a:p>
            <a:pPr marL="0" indent="0">
              <a:buNone/>
            </a:pPr>
            <a:r>
              <a:rPr lang="nl-NL" dirty="0">
                <a:solidFill>
                  <a:srgbClr val="00B050"/>
                </a:solidFill>
                <a:effectLst>
                  <a:outerShdw blurRad="38100" dist="38100" dir="2700000" algn="tl">
                    <a:srgbClr val="000000">
                      <a:alpha val="43137"/>
                    </a:srgbClr>
                  </a:outerShdw>
                </a:effectLst>
              </a:rPr>
              <a:t>Start : warmtenet in éen wijk &gt; stakeholdergesprek &gt; </a:t>
            </a:r>
          </a:p>
          <a:p>
            <a:pPr marL="0" indent="0">
              <a:buNone/>
            </a:pPr>
            <a:r>
              <a:rPr lang="nl-NL" dirty="0">
                <a:solidFill>
                  <a:srgbClr val="FF3300"/>
                </a:solidFill>
                <a:effectLst>
                  <a:outerShdw blurRad="38100" dist="38100" dir="2700000" algn="tl">
                    <a:srgbClr val="000000">
                      <a:alpha val="43137"/>
                    </a:srgbClr>
                  </a:outerShdw>
                </a:effectLst>
              </a:rPr>
              <a:t>Conclusie: warmtenet (nu) niet kansrijk</a:t>
            </a:r>
          </a:p>
        </p:txBody>
      </p:sp>
      <p:sp>
        <p:nvSpPr>
          <p:cNvPr id="4" name="Text Placeholder 3">
            <a:extLst>
              <a:ext uri="{FF2B5EF4-FFF2-40B4-BE49-F238E27FC236}">
                <a16:creationId xmlns:a16="http://schemas.microsoft.com/office/drawing/2014/main" id="{83E70BEC-FC97-4EF9-8BD3-41528E2624BA}"/>
              </a:ext>
            </a:extLst>
          </p:cNvPr>
          <p:cNvSpPr>
            <a:spLocks noGrp="1"/>
          </p:cNvSpPr>
          <p:nvPr>
            <p:ph type="body" idx="13"/>
          </p:nvPr>
        </p:nvSpPr>
        <p:spPr/>
        <p:txBody>
          <a:bodyPr/>
          <a:lstStyle/>
          <a:p>
            <a:r>
              <a:rPr lang="nl-NL" dirty="0"/>
              <a:t>Buurtinitiatief onderzoekt varianten voor 3 wijken</a:t>
            </a:r>
          </a:p>
        </p:txBody>
      </p:sp>
      <p:pic>
        <p:nvPicPr>
          <p:cNvPr id="5" name="Picture 4">
            <a:extLst>
              <a:ext uri="{FF2B5EF4-FFF2-40B4-BE49-F238E27FC236}">
                <a16:creationId xmlns:a16="http://schemas.microsoft.com/office/drawing/2014/main" id="{B78843E6-8AFD-4A4B-BE89-47BC949471C8}"/>
              </a:ext>
            </a:extLst>
          </p:cNvPr>
          <p:cNvPicPr>
            <a:picLocks noChangeAspect="1"/>
          </p:cNvPicPr>
          <p:nvPr/>
        </p:nvPicPr>
        <p:blipFill>
          <a:blip r:embed="rId2"/>
          <a:stretch>
            <a:fillRect/>
          </a:stretch>
        </p:blipFill>
        <p:spPr>
          <a:xfrm>
            <a:off x="8646850" y="7620"/>
            <a:ext cx="3527392" cy="3527392"/>
          </a:xfrm>
          <a:prstGeom prst="rect">
            <a:avLst/>
          </a:prstGeom>
        </p:spPr>
      </p:pic>
    </p:spTree>
    <p:extLst>
      <p:ext uri="{BB962C8B-B14F-4D97-AF65-F5344CB8AC3E}">
        <p14:creationId xmlns:p14="http://schemas.microsoft.com/office/powerpoint/2010/main" val="340236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E3F2-3AEB-4252-B072-EA04CEE064D0}"/>
              </a:ext>
            </a:extLst>
          </p:cNvPr>
          <p:cNvSpPr>
            <a:spLocks noGrp="1"/>
          </p:cNvSpPr>
          <p:nvPr>
            <p:ph type="title"/>
          </p:nvPr>
        </p:nvSpPr>
        <p:spPr>
          <a:xfrm>
            <a:off x="720000" y="180000"/>
            <a:ext cx="7305414" cy="1080000"/>
          </a:xfrm>
        </p:spPr>
        <p:txBody>
          <a:bodyPr/>
          <a:lstStyle/>
          <a:p>
            <a:r>
              <a:rPr lang="nl-NL" dirty="0"/>
              <a:t>Voorbeeld: WG terrein Amsterdam</a:t>
            </a:r>
          </a:p>
        </p:txBody>
      </p:sp>
      <p:sp>
        <p:nvSpPr>
          <p:cNvPr id="3" name="Content Placeholder 2">
            <a:extLst>
              <a:ext uri="{FF2B5EF4-FFF2-40B4-BE49-F238E27FC236}">
                <a16:creationId xmlns:a16="http://schemas.microsoft.com/office/drawing/2014/main" id="{65D1025B-8E72-4C95-B635-67F92BEEC5D0}"/>
              </a:ext>
            </a:extLst>
          </p:cNvPr>
          <p:cNvSpPr>
            <a:spLocks noGrp="1"/>
          </p:cNvSpPr>
          <p:nvPr>
            <p:ph idx="1"/>
          </p:nvPr>
        </p:nvSpPr>
        <p:spPr/>
        <p:txBody>
          <a:bodyPr/>
          <a:lstStyle/>
          <a:p>
            <a:r>
              <a:rPr lang="nl-NL" dirty="0"/>
              <a:t>Corporatie is groot-eigenaar van woningen</a:t>
            </a:r>
          </a:p>
          <a:p>
            <a:r>
              <a:rPr lang="nl-NL" dirty="0"/>
              <a:t>Bedrijfsverzamelgebouw nu grootverbruiker van gas, daardoor lage tarieven</a:t>
            </a:r>
          </a:p>
          <a:p>
            <a:r>
              <a:rPr lang="nl-NL" dirty="0"/>
              <a:t>Warmtenet plan behelst o.a. 3 grote buurtwarmtepompen die opstelruimte behoeven</a:t>
            </a:r>
          </a:p>
          <a:p>
            <a:r>
              <a:rPr lang="nl-NL" dirty="0"/>
              <a:t>Belangen van partijen als energiegebruiker vs. Als vastgoedeigenaar</a:t>
            </a:r>
          </a:p>
          <a:p>
            <a:endParaRPr lang="nl-NL" dirty="0"/>
          </a:p>
          <a:p>
            <a:r>
              <a:rPr lang="nl-NL" dirty="0"/>
              <a:t>Bedrijfsgebouw zal met gas goedkoper uit zijn dan met duurzame warmte….</a:t>
            </a:r>
          </a:p>
          <a:p>
            <a:r>
              <a:rPr lang="nl-NL" dirty="0"/>
              <a:t>….maar ze hebben veel ruimte beschikbaar voor opstelling installaties</a:t>
            </a:r>
          </a:p>
          <a:p>
            <a:r>
              <a:rPr lang="nl-NL" dirty="0"/>
              <a:t>…..en aansluiten zorgt voor eerste basis afnemers</a:t>
            </a:r>
          </a:p>
          <a:p>
            <a:r>
              <a:rPr lang="nl-NL" dirty="0"/>
              <a:t>Fasering warmtenet wordt dan mede bepaald door overeenkomst met bedrijfsgebouw</a:t>
            </a:r>
          </a:p>
          <a:p>
            <a:endParaRPr lang="nl-NL" dirty="0"/>
          </a:p>
        </p:txBody>
      </p:sp>
      <p:sp>
        <p:nvSpPr>
          <p:cNvPr id="4" name="Text Placeholder 3">
            <a:extLst>
              <a:ext uri="{FF2B5EF4-FFF2-40B4-BE49-F238E27FC236}">
                <a16:creationId xmlns:a16="http://schemas.microsoft.com/office/drawing/2014/main" id="{E4CB9D1D-602F-4AB6-9C5E-ADB7A223140F}"/>
              </a:ext>
            </a:extLst>
          </p:cNvPr>
          <p:cNvSpPr>
            <a:spLocks noGrp="1"/>
          </p:cNvSpPr>
          <p:nvPr>
            <p:ph type="body" idx="13"/>
          </p:nvPr>
        </p:nvSpPr>
        <p:spPr/>
        <p:txBody>
          <a:bodyPr/>
          <a:lstStyle/>
          <a:p>
            <a:r>
              <a:rPr lang="nl-NL" dirty="0"/>
              <a:t>Haalbaarheidsstudie warmtenet voor wijkje met woningen en bedrijven</a:t>
            </a:r>
          </a:p>
        </p:txBody>
      </p:sp>
      <p:pic>
        <p:nvPicPr>
          <p:cNvPr id="5" name="Picture 4">
            <a:extLst>
              <a:ext uri="{FF2B5EF4-FFF2-40B4-BE49-F238E27FC236}">
                <a16:creationId xmlns:a16="http://schemas.microsoft.com/office/drawing/2014/main" id="{9B6FE129-921F-402F-A381-4AF5741A609C}"/>
              </a:ext>
            </a:extLst>
          </p:cNvPr>
          <p:cNvPicPr>
            <a:picLocks noChangeAspect="1"/>
          </p:cNvPicPr>
          <p:nvPr/>
        </p:nvPicPr>
        <p:blipFill>
          <a:blip r:embed="rId2"/>
          <a:stretch>
            <a:fillRect/>
          </a:stretch>
        </p:blipFill>
        <p:spPr>
          <a:xfrm>
            <a:off x="8611340" y="0"/>
            <a:ext cx="3580660" cy="2012971"/>
          </a:xfrm>
          <a:prstGeom prst="rect">
            <a:avLst/>
          </a:prstGeom>
        </p:spPr>
      </p:pic>
      <p:sp>
        <p:nvSpPr>
          <p:cNvPr id="7" name="TextBox 6">
            <a:extLst>
              <a:ext uri="{FF2B5EF4-FFF2-40B4-BE49-F238E27FC236}">
                <a16:creationId xmlns:a16="http://schemas.microsoft.com/office/drawing/2014/main" id="{EF997B7A-BE0A-436F-AC3E-D598A5C05050}"/>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3. Start, hoe kom je in beweging </a:t>
            </a:r>
          </a:p>
        </p:txBody>
      </p:sp>
    </p:spTree>
    <p:extLst>
      <p:ext uri="{BB962C8B-B14F-4D97-AF65-F5344CB8AC3E}">
        <p14:creationId xmlns:p14="http://schemas.microsoft.com/office/powerpoint/2010/main" val="2395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18B1-C02E-43D5-BFFB-7FB16F1BB77E}"/>
              </a:ext>
            </a:extLst>
          </p:cNvPr>
          <p:cNvSpPr>
            <a:spLocks noGrp="1"/>
          </p:cNvSpPr>
          <p:nvPr>
            <p:ph type="title"/>
          </p:nvPr>
        </p:nvSpPr>
        <p:spPr>
          <a:xfrm>
            <a:off x="720000" y="180000"/>
            <a:ext cx="6541934" cy="1080000"/>
          </a:xfrm>
        </p:spPr>
        <p:txBody>
          <a:bodyPr/>
          <a:lstStyle/>
          <a:p>
            <a:r>
              <a:rPr lang="nl-NL" dirty="0"/>
              <a:t>Sprintsessie aanpak succesvol</a:t>
            </a:r>
          </a:p>
        </p:txBody>
      </p:sp>
      <p:sp>
        <p:nvSpPr>
          <p:cNvPr id="3" name="Content Placeholder 2">
            <a:extLst>
              <a:ext uri="{FF2B5EF4-FFF2-40B4-BE49-F238E27FC236}">
                <a16:creationId xmlns:a16="http://schemas.microsoft.com/office/drawing/2014/main" id="{E9A379F8-74A2-4530-A76B-847CCE53E7F2}"/>
              </a:ext>
            </a:extLst>
          </p:cNvPr>
          <p:cNvSpPr>
            <a:spLocks noGrp="1"/>
          </p:cNvSpPr>
          <p:nvPr>
            <p:ph idx="1"/>
          </p:nvPr>
        </p:nvSpPr>
        <p:spPr/>
        <p:txBody>
          <a:bodyPr/>
          <a:lstStyle/>
          <a:p>
            <a:r>
              <a:rPr lang="nl-NL" dirty="0"/>
              <a:t>Betrekken van de relevante spelers in de gemeente/ de regio                                          (veelal samenwerkende gemeenten)</a:t>
            </a:r>
          </a:p>
          <a:p>
            <a:endParaRPr lang="nl-NL" dirty="0"/>
          </a:p>
          <a:p>
            <a:r>
              <a:rPr lang="nl-NL" dirty="0"/>
              <a:t>Gezamenlijk kennisprogramma: welke alternatieven voor aardgas zijn denkbaar; wat is de technische en economische analyse van het gebied</a:t>
            </a:r>
          </a:p>
          <a:p>
            <a:endParaRPr lang="nl-NL" dirty="0"/>
          </a:p>
          <a:p>
            <a:r>
              <a:rPr lang="nl-NL" dirty="0"/>
              <a:t>Per gemeente verdiepen op de analyse en inbrengen van overwegingen, koppelkansen en belemmeringen</a:t>
            </a:r>
          </a:p>
          <a:p>
            <a:endParaRPr lang="nl-NL" dirty="0"/>
          </a:p>
          <a:p>
            <a:r>
              <a:rPr lang="nl-NL" dirty="0"/>
              <a:t>Resultaat: na enkele dagdelen is de “waar, wat, wanneer kaart” als vertrekpunt voor visiedocument en eerste planning opgesteld.</a:t>
            </a:r>
          </a:p>
        </p:txBody>
      </p:sp>
      <p:sp>
        <p:nvSpPr>
          <p:cNvPr id="4" name="Text Placeholder 3">
            <a:extLst>
              <a:ext uri="{FF2B5EF4-FFF2-40B4-BE49-F238E27FC236}">
                <a16:creationId xmlns:a16="http://schemas.microsoft.com/office/drawing/2014/main" id="{5322E2A5-DFBC-4F56-A04F-40334C76CD58}"/>
              </a:ext>
            </a:extLst>
          </p:cNvPr>
          <p:cNvSpPr>
            <a:spLocks noGrp="1"/>
          </p:cNvSpPr>
          <p:nvPr>
            <p:ph type="body" idx="13"/>
          </p:nvPr>
        </p:nvSpPr>
        <p:spPr/>
        <p:txBody>
          <a:bodyPr/>
          <a:lstStyle/>
          <a:p>
            <a:r>
              <a:rPr lang="nl-NL" dirty="0"/>
              <a:t>In de startblokken, klaar en gaan </a:t>
            </a:r>
          </a:p>
        </p:txBody>
      </p:sp>
      <p:pic>
        <p:nvPicPr>
          <p:cNvPr id="6" name="Picture 5">
            <a:extLst>
              <a:ext uri="{FF2B5EF4-FFF2-40B4-BE49-F238E27FC236}">
                <a16:creationId xmlns:a16="http://schemas.microsoft.com/office/drawing/2014/main" id="{1268BBB7-E406-40F1-BAF8-996E0E90ED0C}"/>
              </a:ext>
            </a:extLst>
          </p:cNvPr>
          <p:cNvPicPr>
            <a:picLocks noChangeAspect="1"/>
          </p:cNvPicPr>
          <p:nvPr/>
        </p:nvPicPr>
        <p:blipFill>
          <a:blip r:embed="rId2"/>
          <a:stretch>
            <a:fillRect/>
          </a:stretch>
        </p:blipFill>
        <p:spPr>
          <a:xfrm>
            <a:off x="8032955" y="0"/>
            <a:ext cx="4159045" cy="3119284"/>
          </a:xfrm>
          <a:prstGeom prst="rect">
            <a:avLst/>
          </a:prstGeom>
        </p:spPr>
      </p:pic>
    </p:spTree>
    <p:extLst>
      <p:ext uri="{BB962C8B-B14F-4D97-AF65-F5344CB8AC3E}">
        <p14:creationId xmlns:p14="http://schemas.microsoft.com/office/powerpoint/2010/main" val="384055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D387-2EC0-4C82-881B-CB79A06F7999}"/>
              </a:ext>
            </a:extLst>
          </p:cNvPr>
          <p:cNvSpPr>
            <a:spLocks noGrp="1"/>
          </p:cNvSpPr>
          <p:nvPr>
            <p:ph type="title"/>
          </p:nvPr>
        </p:nvSpPr>
        <p:spPr/>
        <p:txBody>
          <a:bodyPr/>
          <a:lstStyle/>
          <a:p>
            <a:r>
              <a:rPr lang="nl-NL" dirty="0"/>
              <a:t>Wat doet TAUW</a:t>
            </a:r>
          </a:p>
        </p:txBody>
      </p:sp>
      <p:sp>
        <p:nvSpPr>
          <p:cNvPr id="3" name="Content Placeholder 2">
            <a:extLst>
              <a:ext uri="{FF2B5EF4-FFF2-40B4-BE49-F238E27FC236}">
                <a16:creationId xmlns:a16="http://schemas.microsoft.com/office/drawing/2014/main" id="{EF822F23-AE39-478F-88DB-EBE3283C755E}"/>
              </a:ext>
            </a:extLst>
          </p:cNvPr>
          <p:cNvSpPr>
            <a:spLocks noGrp="1"/>
          </p:cNvSpPr>
          <p:nvPr>
            <p:ph idx="1"/>
          </p:nvPr>
        </p:nvSpPr>
        <p:spPr>
          <a:xfrm>
            <a:off x="720000" y="2520000"/>
            <a:ext cx="6896615" cy="3895200"/>
          </a:xfrm>
        </p:spPr>
        <p:txBody>
          <a:bodyPr/>
          <a:lstStyle/>
          <a:p>
            <a:r>
              <a:rPr lang="nl-NL" dirty="0"/>
              <a:t>RES</a:t>
            </a:r>
          </a:p>
          <a:p>
            <a:r>
              <a:rPr lang="nl-NL" dirty="0"/>
              <a:t>Transitie visie warmte</a:t>
            </a:r>
          </a:p>
          <a:p>
            <a:r>
              <a:rPr lang="nl-NL" dirty="0"/>
              <a:t>Wijkuitvoeringsplannen</a:t>
            </a:r>
          </a:p>
          <a:p>
            <a:endParaRPr lang="nl-NL" dirty="0"/>
          </a:p>
          <a:p>
            <a:pPr marL="0" indent="0">
              <a:buNone/>
            </a:pPr>
            <a:r>
              <a:rPr lang="nl-NL" dirty="0"/>
              <a:t>In opdracht van overheden, ondernemersverenigingen en bewonersinitiatieven</a:t>
            </a:r>
          </a:p>
          <a:p>
            <a:pPr marL="0" indent="0">
              <a:buNone/>
            </a:pPr>
            <a:endParaRPr lang="nl-NL" dirty="0"/>
          </a:p>
          <a:p>
            <a:pPr marL="0" indent="0">
              <a:buNone/>
            </a:pPr>
            <a:r>
              <a:rPr lang="nl-NL" dirty="0"/>
              <a:t>Met de brede blik vanuit onze businessunit leefomgeving: klimaatadaptatie, ontwerpen van stedelijk gebied, risicomanagement</a:t>
            </a:r>
          </a:p>
          <a:p>
            <a:pPr marL="0" indent="0">
              <a:buNone/>
            </a:pPr>
            <a:endParaRPr lang="nl-NL" dirty="0"/>
          </a:p>
          <a:p>
            <a:pPr marL="0" indent="0">
              <a:buNone/>
            </a:pPr>
            <a:endParaRPr lang="nl-NL" dirty="0"/>
          </a:p>
        </p:txBody>
      </p:sp>
      <p:sp>
        <p:nvSpPr>
          <p:cNvPr id="4" name="Text Placeholder 3">
            <a:extLst>
              <a:ext uri="{FF2B5EF4-FFF2-40B4-BE49-F238E27FC236}">
                <a16:creationId xmlns:a16="http://schemas.microsoft.com/office/drawing/2014/main" id="{04192966-8E6B-447A-974C-7749231D03BE}"/>
              </a:ext>
            </a:extLst>
          </p:cNvPr>
          <p:cNvSpPr>
            <a:spLocks noGrp="1"/>
          </p:cNvSpPr>
          <p:nvPr>
            <p:ph type="body" idx="13"/>
          </p:nvPr>
        </p:nvSpPr>
        <p:spPr/>
        <p:txBody>
          <a:bodyPr/>
          <a:lstStyle/>
          <a:p>
            <a:r>
              <a:rPr lang="nl-NL" dirty="0"/>
              <a:t>Procesbegeleiding en advisering</a:t>
            </a:r>
          </a:p>
        </p:txBody>
      </p:sp>
      <p:pic>
        <p:nvPicPr>
          <p:cNvPr id="6" name="Picture 5">
            <a:extLst>
              <a:ext uri="{FF2B5EF4-FFF2-40B4-BE49-F238E27FC236}">
                <a16:creationId xmlns:a16="http://schemas.microsoft.com/office/drawing/2014/main" id="{88D767DD-598D-4A12-BDFB-FF0AFF61EA35}"/>
              </a:ext>
            </a:extLst>
          </p:cNvPr>
          <p:cNvPicPr>
            <a:picLocks noChangeAspect="1"/>
          </p:cNvPicPr>
          <p:nvPr/>
        </p:nvPicPr>
        <p:blipFill rotWithShape="1">
          <a:blip r:embed="rId2"/>
          <a:srcRect r="1934"/>
          <a:stretch/>
        </p:blipFill>
        <p:spPr>
          <a:xfrm>
            <a:off x="7616615" y="0"/>
            <a:ext cx="4565552" cy="6858000"/>
          </a:xfrm>
          <a:prstGeom prst="rect">
            <a:avLst/>
          </a:prstGeom>
        </p:spPr>
      </p:pic>
    </p:spTree>
    <p:extLst>
      <p:ext uri="{BB962C8B-B14F-4D97-AF65-F5344CB8AC3E}">
        <p14:creationId xmlns:p14="http://schemas.microsoft.com/office/powerpoint/2010/main" val="1840899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9F1A-B3CC-4A1F-BC5D-00738DAD8FC3}"/>
              </a:ext>
            </a:extLst>
          </p:cNvPr>
          <p:cNvSpPr>
            <a:spLocks noGrp="1"/>
          </p:cNvSpPr>
          <p:nvPr>
            <p:ph type="title"/>
          </p:nvPr>
        </p:nvSpPr>
        <p:spPr>
          <a:xfrm>
            <a:off x="720000" y="180000"/>
            <a:ext cx="6435402" cy="1080000"/>
          </a:xfrm>
        </p:spPr>
        <p:txBody>
          <a:bodyPr/>
          <a:lstStyle/>
          <a:p>
            <a:r>
              <a:rPr lang="nl-NL" dirty="0"/>
              <a:t>Resumerend</a:t>
            </a:r>
          </a:p>
        </p:txBody>
      </p:sp>
      <p:sp>
        <p:nvSpPr>
          <p:cNvPr id="3" name="Content Placeholder 2">
            <a:extLst>
              <a:ext uri="{FF2B5EF4-FFF2-40B4-BE49-F238E27FC236}">
                <a16:creationId xmlns:a16="http://schemas.microsoft.com/office/drawing/2014/main" id="{D408C20F-2C35-48BD-A5E0-FA03DF72D9B3}"/>
              </a:ext>
            </a:extLst>
          </p:cNvPr>
          <p:cNvSpPr>
            <a:spLocks noGrp="1"/>
          </p:cNvSpPr>
          <p:nvPr>
            <p:ph idx="1"/>
          </p:nvPr>
        </p:nvSpPr>
        <p:spPr/>
        <p:txBody>
          <a:bodyPr/>
          <a:lstStyle/>
          <a:p>
            <a:pPr marL="0" indent="0">
              <a:buNone/>
            </a:pPr>
            <a:r>
              <a:rPr lang="nl-NL" dirty="0"/>
              <a:t>…want het raakt hoe dan ook de infrastructuur in een wijk: gas, elektra of warmte</a:t>
            </a:r>
          </a:p>
          <a:p>
            <a:pPr marL="0" indent="0">
              <a:buNone/>
            </a:pPr>
            <a:endParaRPr lang="nl-NL" dirty="0"/>
          </a:p>
          <a:p>
            <a:pPr marL="0" indent="0">
              <a:buNone/>
            </a:pPr>
            <a:r>
              <a:rPr lang="nl-NL" dirty="0"/>
              <a:t>….want je kunt een toekomstplan aardgasvrij niet los zien van andere toekomstplannen</a:t>
            </a:r>
          </a:p>
          <a:p>
            <a:pPr marL="0" indent="0">
              <a:buNone/>
            </a:pPr>
            <a:endParaRPr lang="nl-NL" dirty="0"/>
          </a:p>
          <a:p>
            <a:pPr marL="0" indent="0">
              <a:buNone/>
            </a:pPr>
            <a:r>
              <a:rPr lang="nl-NL" dirty="0"/>
              <a:t>…..want een bewoner woont niet in een energiesysteem, maar in een woning en een buurt</a:t>
            </a:r>
          </a:p>
          <a:p>
            <a:pPr marL="0" indent="0">
              <a:buNone/>
            </a:pPr>
            <a:endParaRPr lang="nl-NL" dirty="0"/>
          </a:p>
          <a:p>
            <a:pPr marL="0" indent="0">
              <a:buNone/>
            </a:pPr>
            <a:r>
              <a:rPr lang="nl-NL" dirty="0"/>
              <a:t>…..want het gaat niet alleen om techniek maar ook om geld en hoe je het organiseert</a:t>
            </a:r>
          </a:p>
          <a:p>
            <a:pPr marL="0" indent="0">
              <a:buNone/>
            </a:pPr>
            <a:endParaRPr lang="nl-NL" dirty="0"/>
          </a:p>
          <a:p>
            <a:pPr marL="0" indent="0">
              <a:buNone/>
            </a:pPr>
            <a:r>
              <a:rPr lang="nl-NL" dirty="0"/>
              <a:t>…...want alleen ga je sneller maar samen kom je verder!</a:t>
            </a:r>
          </a:p>
        </p:txBody>
      </p:sp>
      <p:sp>
        <p:nvSpPr>
          <p:cNvPr id="4" name="Text Placeholder 3">
            <a:extLst>
              <a:ext uri="{FF2B5EF4-FFF2-40B4-BE49-F238E27FC236}">
                <a16:creationId xmlns:a16="http://schemas.microsoft.com/office/drawing/2014/main" id="{3366283C-9FC0-467A-A261-E541118367EF}"/>
              </a:ext>
            </a:extLst>
          </p:cNvPr>
          <p:cNvSpPr>
            <a:spLocks noGrp="1"/>
          </p:cNvSpPr>
          <p:nvPr>
            <p:ph type="body" idx="13"/>
          </p:nvPr>
        </p:nvSpPr>
        <p:spPr/>
        <p:txBody>
          <a:bodyPr/>
          <a:lstStyle/>
          <a:p>
            <a:r>
              <a:rPr lang="nl-NL" dirty="0"/>
              <a:t>Energietransitie is een integrale opgave…</a:t>
            </a:r>
          </a:p>
        </p:txBody>
      </p:sp>
      <p:pic>
        <p:nvPicPr>
          <p:cNvPr id="5" name="Picture 4">
            <a:extLst>
              <a:ext uri="{FF2B5EF4-FFF2-40B4-BE49-F238E27FC236}">
                <a16:creationId xmlns:a16="http://schemas.microsoft.com/office/drawing/2014/main" id="{8BC49B3E-8C4E-49E6-BDE0-E9489528136D}"/>
              </a:ext>
            </a:extLst>
          </p:cNvPr>
          <p:cNvPicPr>
            <a:picLocks noChangeAspect="1"/>
          </p:cNvPicPr>
          <p:nvPr/>
        </p:nvPicPr>
        <p:blipFill>
          <a:blip r:embed="rId2"/>
          <a:stretch>
            <a:fillRect/>
          </a:stretch>
        </p:blipFill>
        <p:spPr>
          <a:xfrm>
            <a:off x="8916140" y="-10911"/>
            <a:ext cx="3275860" cy="2529195"/>
          </a:xfrm>
          <a:prstGeom prst="rect">
            <a:avLst/>
          </a:prstGeom>
        </p:spPr>
      </p:pic>
    </p:spTree>
    <p:extLst>
      <p:ext uri="{BB962C8B-B14F-4D97-AF65-F5344CB8AC3E}">
        <p14:creationId xmlns:p14="http://schemas.microsoft.com/office/powerpoint/2010/main" val="226997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CD81-3CB2-45A9-864B-AF13F404899D}"/>
              </a:ext>
            </a:extLst>
          </p:cNvPr>
          <p:cNvSpPr>
            <a:spLocks noGrp="1"/>
          </p:cNvSpPr>
          <p:nvPr>
            <p:ph type="ctrTitle"/>
          </p:nvPr>
        </p:nvSpPr>
        <p:spPr/>
        <p:txBody>
          <a:bodyPr/>
          <a:lstStyle/>
          <a:p>
            <a:r>
              <a:rPr lang="nl-NL" dirty="0"/>
              <a:t>Vragen?</a:t>
            </a:r>
          </a:p>
        </p:txBody>
      </p:sp>
      <p:sp>
        <p:nvSpPr>
          <p:cNvPr id="4" name="Text Placeholder 3">
            <a:extLst>
              <a:ext uri="{FF2B5EF4-FFF2-40B4-BE49-F238E27FC236}">
                <a16:creationId xmlns:a16="http://schemas.microsoft.com/office/drawing/2014/main" id="{83117419-6974-4A73-B259-D398AEAFEE87}"/>
              </a:ext>
            </a:extLst>
          </p:cNvPr>
          <p:cNvSpPr>
            <a:spLocks noGrp="1"/>
          </p:cNvSpPr>
          <p:nvPr>
            <p:ph type="body" sz="quarter" idx="13"/>
          </p:nvPr>
        </p:nvSpPr>
        <p:spPr/>
        <p:txBody>
          <a:bodyPr/>
          <a:lstStyle/>
          <a:p>
            <a:r>
              <a:rPr lang="nl-NL" dirty="0">
                <a:hlinkClick r:id="rId2">
                  <a:extLst>
                    <a:ext uri="{A12FA001-AC4F-418D-AE19-62706E023703}">
                      <ahyp:hlinkClr xmlns:ahyp="http://schemas.microsoft.com/office/drawing/2018/hyperlinkcolor" val="tx"/>
                    </a:ext>
                  </a:extLst>
                </a:hlinkClick>
              </a:rPr>
              <a:t>aleida.verheus@tauw.com</a:t>
            </a:r>
            <a:endParaRPr lang="nl-NL" dirty="0"/>
          </a:p>
          <a:p>
            <a:r>
              <a:rPr lang="nl-NL" dirty="0">
                <a:hlinkClick r:id="rId3">
                  <a:extLst>
                    <a:ext uri="{A12FA001-AC4F-418D-AE19-62706E023703}">
                      <ahyp:hlinkClr xmlns:ahyp="http://schemas.microsoft.com/office/drawing/2018/hyperlinkcolor" val="tx"/>
                    </a:ext>
                  </a:extLst>
                </a:hlinkClick>
              </a:rPr>
              <a:t>www.tauw.com</a:t>
            </a:r>
            <a:endParaRPr lang="nl-NL" dirty="0"/>
          </a:p>
          <a:p>
            <a:endParaRPr lang="nl-NL" dirty="0"/>
          </a:p>
        </p:txBody>
      </p:sp>
    </p:spTree>
    <p:extLst>
      <p:ext uri="{BB962C8B-B14F-4D97-AF65-F5344CB8AC3E}">
        <p14:creationId xmlns:p14="http://schemas.microsoft.com/office/powerpoint/2010/main" val="393841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ECEF-03C2-4F26-B212-4D3FB9940163}"/>
              </a:ext>
            </a:extLst>
          </p:cNvPr>
          <p:cNvSpPr>
            <a:spLocks noGrp="1"/>
          </p:cNvSpPr>
          <p:nvPr>
            <p:ph type="title"/>
          </p:nvPr>
        </p:nvSpPr>
        <p:spPr>
          <a:xfrm>
            <a:off x="551324" y="187655"/>
            <a:ext cx="6573600" cy="1886400"/>
          </a:xfrm>
        </p:spPr>
        <p:txBody>
          <a:bodyPr/>
          <a:lstStyle/>
          <a:p>
            <a:r>
              <a:rPr lang="nl-NL" sz="4400" dirty="0"/>
              <a:t>De rol van stakeholders in de warmtetransitie</a:t>
            </a:r>
          </a:p>
        </p:txBody>
      </p:sp>
      <p:pic>
        <p:nvPicPr>
          <p:cNvPr id="4" name="Picture Placeholder 3">
            <a:extLst>
              <a:ext uri="{FF2B5EF4-FFF2-40B4-BE49-F238E27FC236}">
                <a16:creationId xmlns:a16="http://schemas.microsoft.com/office/drawing/2014/main" id="{36731720-129B-43B2-B919-C85480E8A19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Box 4">
            <a:extLst>
              <a:ext uri="{FF2B5EF4-FFF2-40B4-BE49-F238E27FC236}">
                <a16:creationId xmlns:a16="http://schemas.microsoft.com/office/drawing/2014/main" id="{C70A5861-C3BE-4555-802B-F18AD2C25324}"/>
              </a:ext>
            </a:extLst>
          </p:cNvPr>
          <p:cNvSpPr txBox="1"/>
          <p:nvPr/>
        </p:nvSpPr>
        <p:spPr>
          <a:xfrm>
            <a:off x="551324" y="2290437"/>
            <a:ext cx="4881810" cy="923330"/>
          </a:xfrm>
          <a:prstGeom prst="rect">
            <a:avLst/>
          </a:prstGeom>
          <a:noFill/>
        </p:spPr>
        <p:txBody>
          <a:bodyPr wrap="square" rtlCol="0">
            <a:spAutoFit/>
          </a:bodyPr>
          <a:lstStyle/>
          <a:p>
            <a:pPr marL="342900" indent="-342900">
              <a:buAutoNum type="arabicPeriod"/>
            </a:pPr>
            <a:r>
              <a:rPr lang="nl-NL" dirty="0">
                <a:solidFill>
                  <a:schemeClr val="bg1"/>
                </a:solidFill>
              </a:rPr>
              <a:t>Op uw plaatsen: wie betrek je</a:t>
            </a:r>
          </a:p>
          <a:p>
            <a:pPr marL="342900" indent="-342900">
              <a:buAutoNum type="arabicPeriod"/>
            </a:pPr>
            <a:r>
              <a:rPr lang="nl-NL" dirty="0">
                <a:solidFill>
                  <a:schemeClr val="bg1"/>
                </a:solidFill>
              </a:rPr>
              <a:t>Klaar: wanneer kun je beginnen</a:t>
            </a:r>
          </a:p>
          <a:p>
            <a:pPr marL="342900" indent="-342900">
              <a:buAutoNum type="arabicPeriod"/>
            </a:pPr>
            <a:r>
              <a:rPr lang="nl-NL" dirty="0">
                <a:solidFill>
                  <a:schemeClr val="bg1"/>
                </a:solidFill>
              </a:rPr>
              <a:t>Start: hoe kom je in beweging</a:t>
            </a:r>
          </a:p>
        </p:txBody>
      </p:sp>
    </p:spTree>
    <p:extLst>
      <p:ext uri="{BB962C8B-B14F-4D97-AF65-F5344CB8AC3E}">
        <p14:creationId xmlns:p14="http://schemas.microsoft.com/office/powerpoint/2010/main" val="46746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743F-489A-4DCD-8376-C40030A4EFB2}"/>
              </a:ext>
            </a:extLst>
          </p:cNvPr>
          <p:cNvSpPr>
            <a:spLocks noGrp="1"/>
          </p:cNvSpPr>
          <p:nvPr>
            <p:ph type="title"/>
          </p:nvPr>
        </p:nvSpPr>
        <p:spPr/>
        <p:txBody>
          <a:bodyPr/>
          <a:lstStyle/>
          <a:p>
            <a:r>
              <a:rPr lang="nl-NL" dirty="0"/>
              <a:t>Wat zijn stakeholders?</a:t>
            </a:r>
          </a:p>
        </p:txBody>
      </p:sp>
      <p:sp>
        <p:nvSpPr>
          <p:cNvPr id="3" name="Content Placeholder 2">
            <a:extLst>
              <a:ext uri="{FF2B5EF4-FFF2-40B4-BE49-F238E27FC236}">
                <a16:creationId xmlns:a16="http://schemas.microsoft.com/office/drawing/2014/main" id="{31DBB326-76C2-4A0D-9E33-207A858384EA}"/>
              </a:ext>
            </a:extLst>
          </p:cNvPr>
          <p:cNvSpPr>
            <a:spLocks noGrp="1"/>
          </p:cNvSpPr>
          <p:nvPr>
            <p:ph idx="1"/>
          </p:nvPr>
        </p:nvSpPr>
        <p:spPr>
          <a:xfrm>
            <a:off x="720000" y="4030462"/>
            <a:ext cx="10800000" cy="2384738"/>
          </a:xfrm>
        </p:spPr>
        <p:txBody>
          <a:bodyPr/>
          <a:lstStyle/>
          <a:p>
            <a:r>
              <a:rPr lang="nl-NL" dirty="0"/>
              <a:t>Invloed ondervinden: andere stakeholders raken aan jouw opgave</a:t>
            </a:r>
          </a:p>
          <a:p>
            <a:endParaRPr lang="nl-NL" dirty="0"/>
          </a:p>
          <a:p>
            <a:r>
              <a:rPr lang="nl-NL" dirty="0"/>
              <a:t>Invloed uitoefenen: ik heb anderen nodig om mijn doel te kunnen bereiken</a:t>
            </a:r>
          </a:p>
        </p:txBody>
      </p:sp>
      <p:sp>
        <p:nvSpPr>
          <p:cNvPr id="4" name="Text Placeholder 3">
            <a:extLst>
              <a:ext uri="{FF2B5EF4-FFF2-40B4-BE49-F238E27FC236}">
                <a16:creationId xmlns:a16="http://schemas.microsoft.com/office/drawing/2014/main" id="{95F79EC2-567E-4DCC-B4E2-FB21C154392B}"/>
              </a:ext>
            </a:extLst>
          </p:cNvPr>
          <p:cNvSpPr>
            <a:spLocks noGrp="1"/>
          </p:cNvSpPr>
          <p:nvPr>
            <p:ph type="body" idx="13"/>
          </p:nvPr>
        </p:nvSpPr>
        <p:spPr>
          <a:xfrm>
            <a:off x="720000" y="1978089"/>
            <a:ext cx="10800000" cy="1643999"/>
          </a:xfrm>
        </p:spPr>
        <p:txBody>
          <a:bodyPr>
            <a:normAutofit fontScale="92500" lnSpcReduction="10000"/>
          </a:bodyPr>
          <a:lstStyle/>
          <a:p>
            <a:r>
              <a:rPr lang="nl-NL" sz="2800" b="0" dirty="0">
                <a:latin typeface="Sagona Book" panose="02020503050505020204" pitchFamily="18" charset="0"/>
              </a:rPr>
              <a:t>Een belanghebbende of stakeholder is een persoon of organisatie die invloed ondervindt (positief of negatief) of zelf invloed kan uitoefenen op een specifieke organisatie, een overheidsbesluit, een nieuw product of een project. 					          </a:t>
            </a:r>
            <a:r>
              <a:rPr lang="nl-NL" sz="1300" b="0" i="1" dirty="0">
                <a:solidFill>
                  <a:schemeClr val="tx1"/>
                </a:solidFill>
                <a:latin typeface="Sagona Book" panose="02020503050505020204" pitchFamily="18" charset="0"/>
              </a:rPr>
              <a:t>(</a:t>
            </a:r>
            <a:r>
              <a:rPr lang="nl-NL" sz="1300" b="0" i="1" dirty="0" err="1">
                <a:solidFill>
                  <a:schemeClr val="tx1"/>
                </a:solidFill>
                <a:latin typeface="Sagona Book" panose="02020503050505020204" pitchFamily="18" charset="0"/>
              </a:rPr>
              <a:t>wikipedia</a:t>
            </a:r>
            <a:r>
              <a:rPr lang="nl-NL" sz="1300" b="0" i="1" dirty="0">
                <a:solidFill>
                  <a:schemeClr val="tx1"/>
                </a:solidFill>
                <a:latin typeface="Sagona Book" panose="02020503050505020204" pitchFamily="18" charset="0"/>
              </a:rPr>
              <a:t>)</a:t>
            </a:r>
            <a:endParaRPr lang="nl-NL" sz="2800" b="0" i="1" dirty="0">
              <a:solidFill>
                <a:schemeClr val="tx1"/>
              </a:solidFill>
              <a:latin typeface="Sagona Book" panose="02020503050505020204" pitchFamily="18" charset="0"/>
            </a:endParaRPr>
          </a:p>
        </p:txBody>
      </p:sp>
      <p:sp>
        <p:nvSpPr>
          <p:cNvPr id="5" name="TextBox 4">
            <a:extLst>
              <a:ext uri="{FF2B5EF4-FFF2-40B4-BE49-F238E27FC236}">
                <a16:creationId xmlns:a16="http://schemas.microsoft.com/office/drawing/2014/main" id="{A4A9F98C-26C2-47F5-9839-269DF0DEE490}"/>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1. Op uw plaatsen: wie betrek je</a:t>
            </a:r>
          </a:p>
        </p:txBody>
      </p:sp>
    </p:spTree>
    <p:extLst>
      <p:ext uri="{BB962C8B-B14F-4D97-AF65-F5344CB8AC3E}">
        <p14:creationId xmlns:p14="http://schemas.microsoft.com/office/powerpoint/2010/main" val="189799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5CBB-7614-4CC8-9171-D537FA2C8C84}"/>
              </a:ext>
            </a:extLst>
          </p:cNvPr>
          <p:cNvSpPr>
            <a:spLocks noGrp="1"/>
          </p:cNvSpPr>
          <p:nvPr>
            <p:ph type="title"/>
          </p:nvPr>
        </p:nvSpPr>
        <p:spPr>
          <a:xfrm>
            <a:off x="719999" y="20201"/>
            <a:ext cx="9089825" cy="1080000"/>
          </a:xfrm>
        </p:spPr>
        <p:txBody>
          <a:bodyPr/>
          <a:lstStyle/>
          <a:p>
            <a:r>
              <a:rPr lang="nl-NL" dirty="0"/>
              <a:t>Wie komen we tegen in de integrale opgave</a:t>
            </a:r>
          </a:p>
        </p:txBody>
      </p:sp>
      <p:sp>
        <p:nvSpPr>
          <p:cNvPr id="3" name="Content Placeholder 2">
            <a:extLst>
              <a:ext uri="{FF2B5EF4-FFF2-40B4-BE49-F238E27FC236}">
                <a16:creationId xmlns:a16="http://schemas.microsoft.com/office/drawing/2014/main" id="{864D2611-96BA-4BC3-B230-B430E5D08DD9}"/>
              </a:ext>
            </a:extLst>
          </p:cNvPr>
          <p:cNvSpPr>
            <a:spLocks noGrp="1"/>
          </p:cNvSpPr>
          <p:nvPr>
            <p:ph idx="1"/>
          </p:nvPr>
        </p:nvSpPr>
        <p:spPr>
          <a:xfrm>
            <a:off x="720000" y="2532711"/>
            <a:ext cx="4766400" cy="3895200"/>
          </a:xfrm>
        </p:spPr>
        <p:txBody>
          <a:bodyPr>
            <a:normAutofit/>
          </a:bodyPr>
          <a:lstStyle/>
          <a:p>
            <a:r>
              <a:rPr lang="nl-NL" dirty="0"/>
              <a:t>Woningcorporaties-vastgoed</a:t>
            </a:r>
          </a:p>
          <a:p>
            <a:r>
              <a:rPr lang="nl-NL" dirty="0"/>
              <a:t>Verenigingen van eigenaren</a:t>
            </a:r>
          </a:p>
          <a:p>
            <a:r>
              <a:rPr lang="nl-NL" dirty="0"/>
              <a:t>Particuliere woningeigenaren</a:t>
            </a:r>
          </a:p>
          <a:p>
            <a:r>
              <a:rPr lang="nl-NL" dirty="0"/>
              <a:t>Vastgoedeigenaren/ verhuurders</a:t>
            </a:r>
          </a:p>
          <a:p>
            <a:r>
              <a:rPr lang="nl-NL" dirty="0"/>
              <a:t>RO-ambtenaren</a:t>
            </a:r>
          </a:p>
          <a:p>
            <a:r>
              <a:rPr lang="nl-NL" dirty="0"/>
              <a:t>Waterschappen</a:t>
            </a:r>
          </a:p>
          <a:p>
            <a:r>
              <a:rPr lang="nl-NL" dirty="0"/>
              <a:t>Netbeheerders</a:t>
            </a:r>
          </a:p>
          <a:p>
            <a:r>
              <a:rPr lang="nl-NL" dirty="0"/>
              <a:t>Nutsbedrijven</a:t>
            </a:r>
          </a:p>
          <a:p>
            <a:r>
              <a:rPr lang="nl-NL" dirty="0"/>
              <a:t>Terreinbeheerders</a:t>
            </a:r>
          </a:p>
          <a:p>
            <a:r>
              <a:rPr lang="nl-NL" dirty="0"/>
              <a:t>…….</a:t>
            </a:r>
          </a:p>
        </p:txBody>
      </p:sp>
      <p:sp>
        <p:nvSpPr>
          <p:cNvPr id="4" name="Text Placeholder 3">
            <a:extLst>
              <a:ext uri="{FF2B5EF4-FFF2-40B4-BE49-F238E27FC236}">
                <a16:creationId xmlns:a16="http://schemas.microsoft.com/office/drawing/2014/main" id="{A4033656-7D1B-48BE-AD88-BFA218998B97}"/>
              </a:ext>
            </a:extLst>
          </p:cNvPr>
          <p:cNvSpPr>
            <a:spLocks noGrp="1"/>
          </p:cNvSpPr>
          <p:nvPr>
            <p:ph type="body" idx="13"/>
          </p:nvPr>
        </p:nvSpPr>
        <p:spPr>
          <a:xfrm>
            <a:off x="720000" y="1978090"/>
            <a:ext cx="4766400" cy="399600"/>
          </a:xfrm>
        </p:spPr>
        <p:txBody>
          <a:bodyPr/>
          <a:lstStyle/>
          <a:p>
            <a:r>
              <a:rPr lang="nl-NL" dirty="0"/>
              <a:t>Fysiek domein</a:t>
            </a:r>
          </a:p>
        </p:txBody>
      </p:sp>
      <p:sp>
        <p:nvSpPr>
          <p:cNvPr id="5" name="Text Placeholder 3">
            <a:extLst>
              <a:ext uri="{FF2B5EF4-FFF2-40B4-BE49-F238E27FC236}">
                <a16:creationId xmlns:a16="http://schemas.microsoft.com/office/drawing/2014/main" id="{6DC6F630-65F6-4FE7-AC30-29CF6BC729DB}"/>
              </a:ext>
            </a:extLst>
          </p:cNvPr>
          <p:cNvSpPr txBox="1">
            <a:spLocks/>
          </p:cNvSpPr>
          <p:nvPr/>
        </p:nvSpPr>
        <p:spPr>
          <a:xfrm>
            <a:off x="6096000" y="1978090"/>
            <a:ext cx="4766400" cy="399600"/>
          </a:xfrm>
          <a:prstGeom prst="rect">
            <a:avLst/>
          </a:prstGeom>
        </p:spPr>
        <p:txBody>
          <a:bodyPr vert="horz" wrap="square" lIns="91440" tIns="45720" rIns="91440" bIns="45720" rtlCol="0" anchor="b">
            <a:normAutofit/>
          </a:bodyPr>
          <a:lstStyle>
            <a:lvl1pPr marL="0" indent="0" algn="l" defTabSz="914400" rtl="0" eaLnBrk="1" latinLnBrk="0" hangingPunct="1">
              <a:lnSpc>
                <a:spcPct val="100000"/>
              </a:lnSpc>
              <a:spcBef>
                <a:spcPts val="200"/>
              </a:spcBef>
              <a:spcAft>
                <a:spcPts val="300"/>
              </a:spcAft>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100000"/>
              </a:lnSpc>
              <a:spcBef>
                <a:spcPts val="200"/>
              </a:spcBef>
              <a:spcAft>
                <a:spcPts val="300"/>
              </a:spcAft>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200"/>
              </a:spcBef>
              <a:spcAft>
                <a:spcPts val="30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200"/>
              </a:spcBef>
              <a:spcAft>
                <a:spcPts val="300"/>
              </a:spcAft>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200"/>
              </a:spcBef>
              <a:spcAft>
                <a:spcPts val="30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200"/>
              </a:spcBef>
              <a:spcAft>
                <a:spcPts val="300"/>
              </a:spcAft>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200"/>
              </a:spcBef>
              <a:spcAft>
                <a:spcPts val="300"/>
              </a:spcAft>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200"/>
              </a:spcBef>
              <a:spcAft>
                <a:spcPts val="300"/>
              </a:spcAft>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200"/>
              </a:spcBef>
              <a:spcAft>
                <a:spcPts val="300"/>
              </a:spcAft>
              <a:buFont typeface="Arial" panose="020B0604020202020204" pitchFamily="34" charset="0"/>
              <a:buNone/>
              <a:defRPr sz="1600" b="1" kern="1200">
                <a:solidFill>
                  <a:schemeClr val="tx1"/>
                </a:solidFill>
                <a:latin typeface="+mn-lt"/>
                <a:ea typeface="+mn-ea"/>
                <a:cs typeface="+mn-cs"/>
              </a:defRPr>
            </a:lvl9pPr>
          </a:lstStyle>
          <a:p>
            <a:r>
              <a:rPr lang="nl-NL" dirty="0"/>
              <a:t>Sociaal domein</a:t>
            </a:r>
          </a:p>
        </p:txBody>
      </p:sp>
      <p:sp>
        <p:nvSpPr>
          <p:cNvPr id="8" name="Content Placeholder 2">
            <a:extLst>
              <a:ext uri="{FF2B5EF4-FFF2-40B4-BE49-F238E27FC236}">
                <a16:creationId xmlns:a16="http://schemas.microsoft.com/office/drawing/2014/main" id="{89CF3073-0456-47A0-A8BE-57C02489D628}"/>
              </a:ext>
            </a:extLst>
          </p:cNvPr>
          <p:cNvSpPr txBox="1">
            <a:spLocks/>
          </p:cNvSpPr>
          <p:nvPr/>
        </p:nvSpPr>
        <p:spPr>
          <a:xfrm>
            <a:off x="6096000" y="2532711"/>
            <a:ext cx="4766400" cy="3895200"/>
          </a:xfrm>
          <a:prstGeom prst="rect">
            <a:avLst/>
          </a:prstGeom>
        </p:spPr>
        <p:txBody>
          <a:bodyPr vert="horz" lIns="91440" tIns="45720" rIns="91440" bIns="45720" rtlCol="0">
            <a:normAutofit fontScale="92500" lnSpcReduction="20000"/>
          </a:bodyPr>
          <a:lstStyle>
            <a:lvl1pPr marL="230400" indent="-230400" algn="l" defTabSz="914400" rtl="0" eaLnBrk="1" latinLnBrk="0" hangingPunct="1">
              <a:lnSpc>
                <a:spcPct val="100000"/>
              </a:lnSpc>
              <a:spcBef>
                <a:spcPts val="200"/>
              </a:spcBef>
              <a:spcAft>
                <a:spcPts val="300"/>
              </a:spcAft>
              <a:buFont typeface="Arial" panose="020B0604020202020204" pitchFamily="34" charset="0"/>
              <a:buChar char="•"/>
              <a:defRPr sz="2000" b="0" kern="1200">
                <a:solidFill>
                  <a:schemeClr val="tx1"/>
                </a:solidFill>
                <a:latin typeface="+mn-lt"/>
                <a:ea typeface="+mn-ea"/>
                <a:cs typeface="+mn-cs"/>
              </a:defRPr>
            </a:lvl1pPr>
            <a:lvl2pPr marL="6876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2pPr>
            <a:lvl3pPr marL="11448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3pPr>
            <a:lvl4pPr marL="16020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4pPr>
            <a:lvl5pPr marL="20592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5pPr>
            <a:lvl6pPr marL="25164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6pPr>
            <a:lvl7pPr marL="29736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7pPr>
            <a:lvl8pPr marL="34308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8pPr>
            <a:lvl9pPr marL="38880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9pPr>
          </a:lstStyle>
          <a:p>
            <a:r>
              <a:rPr lang="nl-NL" dirty="0"/>
              <a:t>Woningcorporaties -beheer</a:t>
            </a:r>
          </a:p>
          <a:p>
            <a:r>
              <a:rPr lang="nl-NL" dirty="0"/>
              <a:t>Verenigingen van eigenaren</a:t>
            </a:r>
          </a:p>
          <a:p>
            <a:r>
              <a:rPr lang="nl-NL" dirty="0"/>
              <a:t>Particuliere woningeigenaren</a:t>
            </a:r>
          </a:p>
          <a:p>
            <a:r>
              <a:rPr lang="nl-NL" dirty="0"/>
              <a:t>Huurders</a:t>
            </a:r>
          </a:p>
          <a:p>
            <a:r>
              <a:rPr lang="nl-NL" dirty="0"/>
              <a:t>Bedrijven en ondernemers</a:t>
            </a:r>
          </a:p>
          <a:p>
            <a:r>
              <a:rPr lang="nl-NL" dirty="0"/>
              <a:t>Maatschappelijke organisaties</a:t>
            </a:r>
          </a:p>
          <a:p>
            <a:r>
              <a:rPr lang="nl-NL" dirty="0"/>
              <a:t>Bewonerscollectieven</a:t>
            </a:r>
          </a:p>
          <a:p>
            <a:r>
              <a:rPr lang="nl-NL" dirty="0"/>
              <a:t>WMO-ambtenaren</a:t>
            </a:r>
          </a:p>
          <a:p>
            <a:r>
              <a:rPr lang="nl-NL" dirty="0"/>
              <a:t>Energiecoöperaties</a:t>
            </a:r>
          </a:p>
          <a:p>
            <a:r>
              <a:rPr lang="nl-NL" dirty="0"/>
              <a:t>Welzijnsinstellingen</a:t>
            </a:r>
          </a:p>
          <a:p>
            <a:r>
              <a:rPr lang="nl-NL" dirty="0"/>
              <a:t>Dorpsraden</a:t>
            </a:r>
          </a:p>
          <a:p>
            <a:r>
              <a:rPr lang="nl-NL" dirty="0"/>
              <a:t>…….</a:t>
            </a:r>
          </a:p>
        </p:txBody>
      </p:sp>
      <p:pic>
        <p:nvPicPr>
          <p:cNvPr id="10" name="Picture 9" descr="Rolls of blueprints">
            <a:extLst>
              <a:ext uri="{FF2B5EF4-FFF2-40B4-BE49-F238E27FC236}">
                <a16:creationId xmlns:a16="http://schemas.microsoft.com/office/drawing/2014/main" id="{359FF909-11CE-4663-A797-2D52ED67BC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66"/>
          <a:stretch/>
        </p:blipFill>
        <p:spPr>
          <a:xfrm>
            <a:off x="3240000" y="4746473"/>
            <a:ext cx="1331651" cy="2111527"/>
          </a:xfrm>
          <a:prstGeom prst="rect">
            <a:avLst/>
          </a:prstGeom>
        </p:spPr>
      </p:pic>
      <p:pic>
        <p:nvPicPr>
          <p:cNvPr id="12" name="Picture 11" descr="Father and son using laptop">
            <a:extLst>
              <a:ext uri="{FF2B5EF4-FFF2-40B4-BE49-F238E27FC236}">
                <a16:creationId xmlns:a16="http://schemas.microsoft.com/office/drawing/2014/main" id="{AC3207B7-4748-4F0D-B42C-4F45486F9B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407"/>
          <a:stretch/>
        </p:blipFill>
        <p:spPr>
          <a:xfrm>
            <a:off x="8930935" y="4669880"/>
            <a:ext cx="1562470" cy="2188120"/>
          </a:xfrm>
          <a:prstGeom prst="rect">
            <a:avLst/>
          </a:prstGeom>
        </p:spPr>
      </p:pic>
      <p:sp>
        <p:nvSpPr>
          <p:cNvPr id="14" name="TextBox 13">
            <a:extLst>
              <a:ext uri="{FF2B5EF4-FFF2-40B4-BE49-F238E27FC236}">
                <a16:creationId xmlns:a16="http://schemas.microsoft.com/office/drawing/2014/main" id="{5997A429-0120-4A61-A106-635C0BA9D52E}"/>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1. Op uw plaatsen: wie betrek je</a:t>
            </a:r>
          </a:p>
        </p:txBody>
      </p:sp>
    </p:spTree>
    <p:extLst>
      <p:ext uri="{BB962C8B-B14F-4D97-AF65-F5344CB8AC3E}">
        <p14:creationId xmlns:p14="http://schemas.microsoft.com/office/powerpoint/2010/main" val="228173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0466-B3C3-4422-B9D8-6700C29B4071}"/>
              </a:ext>
            </a:extLst>
          </p:cNvPr>
          <p:cNvSpPr>
            <a:spLocks noGrp="1"/>
          </p:cNvSpPr>
          <p:nvPr>
            <p:ph type="title"/>
          </p:nvPr>
        </p:nvSpPr>
        <p:spPr/>
        <p:txBody>
          <a:bodyPr/>
          <a:lstStyle/>
          <a:p>
            <a:r>
              <a:rPr lang="nl-NL" dirty="0"/>
              <a:t>Analyse maken/ delen</a:t>
            </a:r>
          </a:p>
        </p:txBody>
      </p:sp>
      <p:sp>
        <p:nvSpPr>
          <p:cNvPr id="4" name="Text Placeholder 3">
            <a:extLst>
              <a:ext uri="{FF2B5EF4-FFF2-40B4-BE49-F238E27FC236}">
                <a16:creationId xmlns:a16="http://schemas.microsoft.com/office/drawing/2014/main" id="{E5B59095-1210-4818-B652-94DF89A5F3C9}"/>
              </a:ext>
            </a:extLst>
          </p:cNvPr>
          <p:cNvSpPr>
            <a:spLocks noGrp="1"/>
          </p:cNvSpPr>
          <p:nvPr>
            <p:ph type="body" idx="13"/>
          </p:nvPr>
        </p:nvSpPr>
        <p:spPr>
          <a:xfrm>
            <a:off x="6510328" y="2569353"/>
            <a:ext cx="3042104" cy="3356733"/>
          </a:xfrm>
        </p:spPr>
        <p:txBody>
          <a:bodyPr anchor="t">
            <a:normAutofit/>
          </a:bodyPr>
          <a:lstStyle/>
          <a:p>
            <a:r>
              <a:rPr lang="nl-NL" dirty="0"/>
              <a:t>Gebouwtypologie</a:t>
            </a:r>
          </a:p>
          <a:p>
            <a:endParaRPr lang="nl-NL" dirty="0"/>
          </a:p>
          <a:p>
            <a:r>
              <a:rPr lang="nl-NL" dirty="0"/>
              <a:t>Collectieve systemen</a:t>
            </a:r>
          </a:p>
          <a:p>
            <a:endParaRPr lang="nl-NL" dirty="0"/>
          </a:p>
          <a:p>
            <a:r>
              <a:rPr lang="nl-NL" dirty="0"/>
              <a:t>Bewonersinitiatief</a:t>
            </a:r>
          </a:p>
          <a:p>
            <a:endParaRPr lang="nl-NL" dirty="0"/>
          </a:p>
          <a:p>
            <a:r>
              <a:rPr lang="nl-NL" dirty="0"/>
              <a:t>Type gemeente</a:t>
            </a:r>
          </a:p>
          <a:p>
            <a:endParaRPr lang="nl-NL" dirty="0"/>
          </a:p>
          <a:p>
            <a:r>
              <a:rPr lang="nl-NL" dirty="0"/>
              <a:t>Eigendomsverhouding</a:t>
            </a:r>
          </a:p>
        </p:txBody>
      </p:sp>
      <p:sp>
        <p:nvSpPr>
          <p:cNvPr id="8" name="Shape 7">
            <a:extLst>
              <a:ext uri="{FF2B5EF4-FFF2-40B4-BE49-F238E27FC236}">
                <a16:creationId xmlns:a16="http://schemas.microsoft.com/office/drawing/2014/main" id="{8A7BEE3C-3507-49BD-ABE5-8D339F629FBE}"/>
              </a:ext>
            </a:extLst>
          </p:cNvPr>
          <p:cNvSpPr/>
          <p:nvPr/>
        </p:nvSpPr>
        <p:spPr>
          <a:xfrm>
            <a:off x="1865577" y="3193885"/>
            <a:ext cx="4595981" cy="611901"/>
          </a:xfrm>
          <a:prstGeom prst="leftRightRibbon">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Shape 10">
            <a:extLst>
              <a:ext uri="{FF2B5EF4-FFF2-40B4-BE49-F238E27FC236}">
                <a16:creationId xmlns:a16="http://schemas.microsoft.com/office/drawing/2014/main" id="{B8DDD360-0194-4ADD-8855-3F2BB24AFBBF}"/>
              </a:ext>
            </a:extLst>
          </p:cNvPr>
          <p:cNvSpPr/>
          <p:nvPr/>
        </p:nvSpPr>
        <p:spPr>
          <a:xfrm>
            <a:off x="1865577" y="3927416"/>
            <a:ext cx="4595981" cy="611901"/>
          </a:xfrm>
          <a:prstGeom prst="leftRightRibbon">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Shape 13">
            <a:extLst>
              <a:ext uri="{FF2B5EF4-FFF2-40B4-BE49-F238E27FC236}">
                <a16:creationId xmlns:a16="http://schemas.microsoft.com/office/drawing/2014/main" id="{E8FEF30F-F4B6-4D4F-A82A-29DE30F479E5}"/>
              </a:ext>
            </a:extLst>
          </p:cNvPr>
          <p:cNvSpPr/>
          <p:nvPr/>
        </p:nvSpPr>
        <p:spPr>
          <a:xfrm>
            <a:off x="1865576" y="4722609"/>
            <a:ext cx="4595981" cy="611901"/>
          </a:xfrm>
          <a:prstGeom prst="leftRightRibbon">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Shape 17">
            <a:extLst>
              <a:ext uri="{FF2B5EF4-FFF2-40B4-BE49-F238E27FC236}">
                <a16:creationId xmlns:a16="http://schemas.microsoft.com/office/drawing/2014/main" id="{FFE2168A-C70D-49BF-A157-20997386F39F}"/>
              </a:ext>
            </a:extLst>
          </p:cNvPr>
          <p:cNvSpPr/>
          <p:nvPr/>
        </p:nvSpPr>
        <p:spPr>
          <a:xfrm>
            <a:off x="1865576" y="2398692"/>
            <a:ext cx="4595981" cy="611901"/>
          </a:xfrm>
          <a:prstGeom prst="leftRightRibbon">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F60189C7-3CA6-43AB-8B9F-B1DED5D97DB7}"/>
              </a:ext>
            </a:extLst>
          </p:cNvPr>
          <p:cNvSpPr txBox="1"/>
          <p:nvPr/>
        </p:nvSpPr>
        <p:spPr>
          <a:xfrm>
            <a:off x="4590288" y="4914445"/>
            <a:ext cx="1505712" cy="307777"/>
          </a:xfrm>
          <a:prstGeom prst="rect">
            <a:avLst/>
          </a:prstGeom>
          <a:noFill/>
        </p:spPr>
        <p:txBody>
          <a:bodyPr wrap="square" rtlCol="0">
            <a:spAutoFit/>
          </a:bodyPr>
          <a:lstStyle/>
          <a:p>
            <a:r>
              <a:rPr lang="nl-NL" sz="1400" dirty="0">
                <a:solidFill>
                  <a:schemeClr val="bg1"/>
                </a:solidFill>
              </a:rPr>
              <a:t>(groot)stedelijk</a:t>
            </a:r>
          </a:p>
        </p:txBody>
      </p:sp>
      <p:sp>
        <p:nvSpPr>
          <p:cNvPr id="23" name="TextBox 22">
            <a:extLst>
              <a:ext uri="{FF2B5EF4-FFF2-40B4-BE49-F238E27FC236}">
                <a16:creationId xmlns:a16="http://schemas.microsoft.com/office/drawing/2014/main" id="{1A6F30AE-4EBD-417B-B6AA-D58E147E2BCD}"/>
              </a:ext>
            </a:extLst>
          </p:cNvPr>
          <p:cNvSpPr txBox="1"/>
          <p:nvPr/>
        </p:nvSpPr>
        <p:spPr>
          <a:xfrm>
            <a:off x="2450592" y="4791456"/>
            <a:ext cx="1267968" cy="307777"/>
          </a:xfrm>
          <a:prstGeom prst="rect">
            <a:avLst/>
          </a:prstGeom>
          <a:noFill/>
        </p:spPr>
        <p:txBody>
          <a:bodyPr wrap="square" rtlCol="0">
            <a:spAutoFit/>
          </a:bodyPr>
          <a:lstStyle/>
          <a:p>
            <a:r>
              <a:rPr lang="nl-NL" sz="1400" dirty="0">
                <a:solidFill>
                  <a:schemeClr val="bg1"/>
                </a:solidFill>
              </a:rPr>
              <a:t>landelijk</a:t>
            </a:r>
          </a:p>
        </p:txBody>
      </p:sp>
      <p:sp>
        <p:nvSpPr>
          <p:cNvPr id="25" name="TextBox 24">
            <a:extLst>
              <a:ext uri="{FF2B5EF4-FFF2-40B4-BE49-F238E27FC236}">
                <a16:creationId xmlns:a16="http://schemas.microsoft.com/office/drawing/2014/main" id="{CB97B46C-34B5-47E9-B86C-619C2ABACEAC}"/>
              </a:ext>
            </a:extLst>
          </p:cNvPr>
          <p:cNvSpPr txBox="1"/>
          <p:nvPr/>
        </p:nvSpPr>
        <p:spPr>
          <a:xfrm>
            <a:off x="4639259" y="4115533"/>
            <a:ext cx="1267968" cy="307777"/>
          </a:xfrm>
          <a:prstGeom prst="rect">
            <a:avLst/>
          </a:prstGeom>
          <a:noFill/>
        </p:spPr>
        <p:txBody>
          <a:bodyPr wrap="square" rtlCol="0">
            <a:spAutoFit/>
          </a:bodyPr>
          <a:lstStyle/>
          <a:p>
            <a:r>
              <a:rPr lang="nl-NL" sz="1400" dirty="0">
                <a:solidFill>
                  <a:schemeClr val="bg1"/>
                </a:solidFill>
              </a:rPr>
              <a:t>Niet actief</a:t>
            </a:r>
          </a:p>
        </p:txBody>
      </p:sp>
      <p:sp>
        <p:nvSpPr>
          <p:cNvPr id="27" name="TextBox 26">
            <a:extLst>
              <a:ext uri="{FF2B5EF4-FFF2-40B4-BE49-F238E27FC236}">
                <a16:creationId xmlns:a16="http://schemas.microsoft.com/office/drawing/2014/main" id="{971179D2-5B5A-442D-BB0C-23E83E34530D}"/>
              </a:ext>
            </a:extLst>
          </p:cNvPr>
          <p:cNvSpPr txBox="1"/>
          <p:nvPr/>
        </p:nvSpPr>
        <p:spPr>
          <a:xfrm>
            <a:off x="2243328" y="3989078"/>
            <a:ext cx="1542288" cy="307777"/>
          </a:xfrm>
          <a:prstGeom prst="rect">
            <a:avLst/>
          </a:prstGeom>
          <a:noFill/>
        </p:spPr>
        <p:txBody>
          <a:bodyPr wrap="square" rtlCol="0">
            <a:spAutoFit/>
          </a:bodyPr>
          <a:lstStyle/>
          <a:p>
            <a:r>
              <a:rPr lang="nl-NL" sz="1400" dirty="0">
                <a:solidFill>
                  <a:schemeClr val="bg1"/>
                </a:solidFill>
              </a:rPr>
              <a:t>Aanwezig/actief</a:t>
            </a:r>
          </a:p>
        </p:txBody>
      </p:sp>
      <p:sp>
        <p:nvSpPr>
          <p:cNvPr id="29" name="TextBox 28">
            <a:extLst>
              <a:ext uri="{FF2B5EF4-FFF2-40B4-BE49-F238E27FC236}">
                <a16:creationId xmlns:a16="http://schemas.microsoft.com/office/drawing/2014/main" id="{552467D4-9291-486E-8A2A-E48D9CDDB070}"/>
              </a:ext>
            </a:extLst>
          </p:cNvPr>
          <p:cNvSpPr txBox="1"/>
          <p:nvPr/>
        </p:nvSpPr>
        <p:spPr>
          <a:xfrm>
            <a:off x="4639259" y="3374105"/>
            <a:ext cx="1267968" cy="307777"/>
          </a:xfrm>
          <a:prstGeom prst="rect">
            <a:avLst/>
          </a:prstGeom>
          <a:noFill/>
        </p:spPr>
        <p:txBody>
          <a:bodyPr wrap="square" rtlCol="0">
            <a:spAutoFit/>
          </a:bodyPr>
          <a:lstStyle/>
          <a:p>
            <a:r>
              <a:rPr lang="nl-NL" sz="1400" dirty="0">
                <a:solidFill>
                  <a:schemeClr val="bg1"/>
                </a:solidFill>
              </a:rPr>
              <a:t>ingewikkeld</a:t>
            </a:r>
          </a:p>
        </p:txBody>
      </p:sp>
      <p:sp>
        <p:nvSpPr>
          <p:cNvPr id="31" name="TextBox 30">
            <a:extLst>
              <a:ext uri="{FF2B5EF4-FFF2-40B4-BE49-F238E27FC236}">
                <a16:creationId xmlns:a16="http://schemas.microsoft.com/office/drawing/2014/main" id="{8F9EEBFA-F621-4AAD-A612-9BF21AEDF5AD}"/>
              </a:ext>
            </a:extLst>
          </p:cNvPr>
          <p:cNvSpPr txBox="1"/>
          <p:nvPr/>
        </p:nvSpPr>
        <p:spPr>
          <a:xfrm>
            <a:off x="2353056" y="3275111"/>
            <a:ext cx="1267968" cy="307777"/>
          </a:xfrm>
          <a:prstGeom prst="rect">
            <a:avLst/>
          </a:prstGeom>
          <a:noFill/>
        </p:spPr>
        <p:txBody>
          <a:bodyPr wrap="square" rtlCol="0">
            <a:spAutoFit/>
          </a:bodyPr>
          <a:lstStyle/>
          <a:p>
            <a:r>
              <a:rPr lang="nl-NL" sz="1400" dirty="0">
                <a:solidFill>
                  <a:schemeClr val="bg1"/>
                </a:solidFill>
              </a:rPr>
              <a:t>kansrijk</a:t>
            </a:r>
          </a:p>
        </p:txBody>
      </p:sp>
      <p:sp>
        <p:nvSpPr>
          <p:cNvPr id="33" name="TextBox 32">
            <a:extLst>
              <a:ext uri="{FF2B5EF4-FFF2-40B4-BE49-F238E27FC236}">
                <a16:creationId xmlns:a16="http://schemas.microsoft.com/office/drawing/2014/main" id="{966CE7D5-56FD-441F-B8D8-4041B451CFFB}"/>
              </a:ext>
            </a:extLst>
          </p:cNvPr>
          <p:cNvSpPr txBox="1"/>
          <p:nvPr/>
        </p:nvSpPr>
        <p:spPr>
          <a:xfrm>
            <a:off x="4639259" y="2581585"/>
            <a:ext cx="1267968" cy="307777"/>
          </a:xfrm>
          <a:prstGeom prst="rect">
            <a:avLst/>
          </a:prstGeom>
          <a:noFill/>
        </p:spPr>
        <p:txBody>
          <a:bodyPr wrap="square" rtlCol="0">
            <a:spAutoFit/>
          </a:bodyPr>
          <a:lstStyle/>
          <a:p>
            <a:r>
              <a:rPr lang="nl-NL" sz="1400" dirty="0">
                <a:solidFill>
                  <a:schemeClr val="bg1"/>
                </a:solidFill>
              </a:rPr>
              <a:t>homogeen</a:t>
            </a:r>
          </a:p>
        </p:txBody>
      </p:sp>
      <p:sp>
        <p:nvSpPr>
          <p:cNvPr id="35" name="TextBox 34">
            <a:extLst>
              <a:ext uri="{FF2B5EF4-FFF2-40B4-BE49-F238E27FC236}">
                <a16:creationId xmlns:a16="http://schemas.microsoft.com/office/drawing/2014/main" id="{2573D4E0-2915-44C1-A2A0-E87621D8A208}"/>
              </a:ext>
            </a:extLst>
          </p:cNvPr>
          <p:cNvSpPr txBox="1"/>
          <p:nvPr/>
        </p:nvSpPr>
        <p:spPr>
          <a:xfrm>
            <a:off x="2346960" y="2487128"/>
            <a:ext cx="1267968" cy="307777"/>
          </a:xfrm>
          <a:prstGeom prst="rect">
            <a:avLst/>
          </a:prstGeom>
          <a:noFill/>
        </p:spPr>
        <p:txBody>
          <a:bodyPr wrap="square" rtlCol="0">
            <a:spAutoFit/>
          </a:bodyPr>
          <a:lstStyle/>
          <a:p>
            <a:r>
              <a:rPr lang="nl-NL" sz="1400" dirty="0">
                <a:solidFill>
                  <a:schemeClr val="bg1"/>
                </a:solidFill>
              </a:rPr>
              <a:t>gevarieerd</a:t>
            </a:r>
          </a:p>
        </p:txBody>
      </p:sp>
      <p:sp>
        <p:nvSpPr>
          <p:cNvPr id="37" name="Shape 36">
            <a:extLst>
              <a:ext uri="{FF2B5EF4-FFF2-40B4-BE49-F238E27FC236}">
                <a16:creationId xmlns:a16="http://schemas.microsoft.com/office/drawing/2014/main" id="{08EE45AC-A7F8-43B6-B8EA-80A51F696883}"/>
              </a:ext>
            </a:extLst>
          </p:cNvPr>
          <p:cNvSpPr/>
          <p:nvPr/>
        </p:nvSpPr>
        <p:spPr>
          <a:xfrm>
            <a:off x="1865575" y="5481446"/>
            <a:ext cx="4595981" cy="611901"/>
          </a:xfrm>
          <a:prstGeom prst="leftRightRibbon">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TextBox 38">
            <a:extLst>
              <a:ext uri="{FF2B5EF4-FFF2-40B4-BE49-F238E27FC236}">
                <a16:creationId xmlns:a16="http://schemas.microsoft.com/office/drawing/2014/main" id="{DF700D26-6DDE-4DC1-B095-9FD8AFEF1DEF}"/>
              </a:ext>
            </a:extLst>
          </p:cNvPr>
          <p:cNvSpPr txBox="1"/>
          <p:nvPr/>
        </p:nvSpPr>
        <p:spPr>
          <a:xfrm>
            <a:off x="2450592" y="5595413"/>
            <a:ext cx="1335024" cy="307777"/>
          </a:xfrm>
          <a:prstGeom prst="rect">
            <a:avLst/>
          </a:prstGeom>
          <a:noFill/>
        </p:spPr>
        <p:txBody>
          <a:bodyPr wrap="square" rtlCol="0">
            <a:spAutoFit/>
          </a:bodyPr>
          <a:lstStyle/>
          <a:p>
            <a:r>
              <a:rPr lang="nl-NL" sz="1400" dirty="0">
                <a:solidFill>
                  <a:schemeClr val="bg1"/>
                </a:solidFill>
              </a:rPr>
              <a:t>huurwoningen</a:t>
            </a:r>
          </a:p>
        </p:txBody>
      </p:sp>
      <p:sp>
        <p:nvSpPr>
          <p:cNvPr id="41" name="TextBox 40">
            <a:extLst>
              <a:ext uri="{FF2B5EF4-FFF2-40B4-BE49-F238E27FC236}">
                <a16:creationId xmlns:a16="http://schemas.microsoft.com/office/drawing/2014/main" id="{843B646C-6991-489A-B687-7BC7EC965D13}"/>
              </a:ext>
            </a:extLst>
          </p:cNvPr>
          <p:cNvSpPr txBox="1"/>
          <p:nvPr/>
        </p:nvSpPr>
        <p:spPr>
          <a:xfrm>
            <a:off x="4611624" y="5681472"/>
            <a:ext cx="1423416" cy="307777"/>
          </a:xfrm>
          <a:prstGeom prst="rect">
            <a:avLst/>
          </a:prstGeom>
          <a:noFill/>
        </p:spPr>
        <p:txBody>
          <a:bodyPr wrap="square" rtlCol="0">
            <a:spAutoFit/>
          </a:bodyPr>
          <a:lstStyle/>
          <a:p>
            <a:r>
              <a:rPr lang="nl-NL" sz="1400" dirty="0">
                <a:solidFill>
                  <a:schemeClr val="bg1"/>
                </a:solidFill>
              </a:rPr>
              <a:t>Particulier bezit</a:t>
            </a:r>
          </a:p>
        </p:txBody>
      </p:sp>
      <p:pic>
        <p:nvPicPr>
          <p:cNvPr id="43" name="Picture 42">
            <a:extLst>
              <a:ext uri="{FF2B5EF4-FFF2-40B4-BE49-F238E27FC236}">
                <a16:creationId xmlns:a16="http://schemas.microsoft.com/office/drawing/2014/main" id="{3C0BF5C4-A8CE-4D22-9C67-9010D66990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6748" y="1008894"/>
            <a:ext cx="2255251" cy="2266217"/>
          </a:xfrm>
          <a:prstGeom prst="rect">
            <a:avLst/>
          </a:prstGeom>
          <a:ln w="34925" cmpd="sng">
            <a:solidFill>
              <a:srgbClr val="FFFF00"/>
            </a:solidFill>
          </a:ln>
        </p:spPr>
      </p:pic>
      <p:pic>
        <p:nvPicPr>
          <p:cNvPr id="45" name="Picture 44">
            <a:extLst>
              <a:ext uri="{FF2B5EF4-FFF2-40B4-BE49-F238E27FC236}">
                <a16:creationId xmlns:a16="http://schemas.microsoft.com/office/drawing/2014/main" id="{AD33B8BB-5150-4A31-9899-25CEECED6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7547" y="3989078"/>
            <a:ext cx="2724453" cy="1602823"/>
          </a:xfrm>
          <a:prstGeom prst="rect">
            <a:avLst/>
          </a:prstGeom>
          <a:ln w="31750" cmpd="sng">
            <a:solidFill>
              <a:srgbClr val="92D050"/>
            </a:solidFill>
          </a:ln>
        </p:spPr>
      </p:pic>
      <p:sp>
        <p:nvSpPr>
          <p:cNvPr id="47" name="Arrow: Down 46">
            <a:extLst>
              <a:ext uri="{FF2B5EF4-FFF2-40B4-BE49-F238E27FC236}">
                <a16:creationId xmlns:a16="http://schemas.microsoft.com/office/drawing/2014/main" id="{9E277D3E-EF5A-4EB8-8E82-11250CE9BD2A}"/>
              </a:ext>
            </a:extLst>
          </p:cNvPr>
          <p:cNvSpPr/>
          <p:nvPr/>
        </p:nvSpPr>
        <p:spPr>
          <a:xfrm>
            <a:off x="5466118" y="2202129"/>
            <a:ext cx="293882" cy="4197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Arrow: Down 48">
            <a:extLst>
              <a:ext uri="{FF2B5EF4-FFF2-40B4-BE49-F238E27FC236}">
                <a16:creationId xmlns:a16="http://schemas.microsoft.com/office/drawing/2014/main" id="{54F5E905-3C73-4B63-A111-6EA542CA966A}"/>
              </a:ext>
            </a:extLst>
          </p:cNvPr>
          <p:cNvSpPr/>
          <p:nvPr/>
        </p:nvSpPr>
        <p:spPr>
          <a:xfrm>
            <a:off x="2657786" y="2888363"/>
            <a:ext cx="293882" cy="4197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Arrow: Down 50">
            <a:extLst>
              <a:ext uri="{FF2B5EF4-FFF2-40B4-BE49-F238E27FC236}">
                <a16:creationId xmlns:a16="http://schemas.microsoft.com/office/drawing/2014/main" id="{F7F97297-F873-4DF0-A926-CCB9436A618F}"/>
              </a:ext>
            </a:extLst>
          </p:cNvPr>
          <p:cNvSpPr/>
          <p:nvPr/>
        </p:nvSpPr>
        <p:spPr>
          <a:xfrm>
            <a:off x="3783362" y="3595902"/>
            <a:ext cx="293882" cy="4197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Arrow: Down 52">
            <a:extLst>
              <a:ext uri="{FF2B5EF4-FFF2-40B4-BE49-F238E27FC236}">
                <a16:creationId xmlns:a16="http://schemas.microsoft.com/office/drawing/2014/main" id="{8D4D3FBD-B0F4-4619-ADA4-182A1F5F00FD}"/>
              </a:ext>
            </a:extLst>
          </p:cNvPr>
          <p:cNvSpPr/>
          <p:nvPr/>
        </p:nvSpPr>
        <p:spPr>
          <a:xfrm>
            <a:off x="2441598" y="4391095"/>
            <a:ext cx="293882" cy="4197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Arrow: Down 54">
            <a:extLst>
              <a:ext uri="{FF2B5EF4-FFF2-40B4-BE49-F238E27FC236}">
                <a16:creationId xmlns:a16="http://schemas.microsoft.com/office/drawing/2014/main" id="{A6623C26-688F-4237-A81F-817B1C1D3E38}"/>
              </a:ext>
            </a:extLst>
          </p:cNvPr>
          <p:cNvSpPr/>
          <p:nvPr/>
        </p:nvSpPr>
        <p:spPr>
          <a:xfrm>
            <a:off x="3942270" y="5317416"/>
            <a:ext cx="293882" cy="419767"/>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Arrow: Up 55">
            <a:extLst>
              <a:ext uri="{FF2B5EF4-FFF2-40B4-BE49-F238E27FC236}">
                <a16:creationId xmlns:a16="http://schemas.microsoft.com/office/drawing/2014/main" id="{0869CA43-67AF-4EC6-A624-A26A71774D41}"/>
              </a:ext>
            </a:extLst>
          </p:cNvPr>
          <p:cNvSpPr/>
          <p:nvPr/>
        </p:nvSpPr>
        <p:spPr>
          <a:xfrm>
            <a:off x="3240000" y="2765698"/>
            <a:ext cx="238862" cy="405088"/>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Arrow: Up 57">
            <a:extLst>
              <a:ext uri="{FF2B5EF4-FFF2-40B4-BE49-F238E27FC236}">
                <a16:creationId xmlns:a16="http://schemas.microsoft.com/office/drawing/2014/main" id="{7DA77269-E1F3-46BD-AE51-959F65A90927}"/>
              </a:ext>
            </a:extLst>
          </p:cNvPr>
          <p:cNvSpPr/>
          <p:nvPr/>
        </p:nvSpPr>
        <p:spPr>
          <a:xfrm>
            <a:off x="2735480" y="3589010"/>
            <a:ext cx="238862" cy="405088"/>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Arrow: Up 59">
            <a:extLst>
              <a:ext uri="{FF2B5EF4-FFF2-40B4-BE49-F238E27FC236}">
                <a16:creationId xmlns:a16="http://schemas.microsoft.com/office/drawing/2014/main" id="{68327B43-0AD2-44A3-B732-F0CDC247A932}"/>
              </a:ext>
            </a:extLst>
          </p:cNvPr>
          <p:cNvSpPr/>
          <p:nvPr/>
        </p:nvSpPr>
        <p:spPr>
          <a:xfrm>
            <a:off x="2297781" y="4317521"/>
            <a:ext cx="238862" cy="405088"/>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Arrow: Up 61">
            <a:extLst>
              <a:ext uri="{FF2B5EF4-FFF2-40B4-BE49-F238E27FC236}">
                <a16:creationId xmlns:a16="http://schemas.microsoft.com/office/drawing/2014/main" id="{0CFAAF82-A222-4258-B986-4782773E2965}"/>
              </a:ext>
            </a:extLst>
          </p:cNvPr>
          <p:cNvSpPr/>
          <p:nvPr/>
        </p:nvSpPr>
        <p:spPr>
          <a:xfrm>
            <a:off x="5681673" y="5205434"/>
            <a:ext cx="238862" cy="405088"/>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Arrow: Up 63">
            <a:extLst>
              <a:ext uri="{FF2B5EF4-FFF2-40B4-BE49-F238E27FC236}">
                <a16:creationId xmlns:a16="http://schemas.microsoft.com/office/drawing/2014/main" id="{3472FF16-23FD-496E-8DC5-11D7B9C72849}"/>
              </a:ext>
            </a:extLst>
          </p:cNvPr>
          <p:cNvSpPr/>
          <p:nvPr/>
        </p:nvSpPr>
        <p:spPr>
          <a:xfrm>
            <a:off x="3281150" y="5903190"/>
            <a:ext cx="238862" cy="405088"/>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793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03B2-9078-4DD1-8815-7D96F6A08565}"/>
              </a:ext>
            </a:extLst>
          </p:cNvPr>
          <p:cNvSpPr>
            <a:spLocks noGrp="1"/>
          </p:cNvSpPr>
          <p:nvPr>
            <p:ph type="title"/>
          </p:nvPr>
        </p:nvSpPr>
        <p:spPr>
          <a:xfrm>
            <a:off x="719999" y="180000"/>
            <a:ext cx="7971239" cy="1080000"/>
          </a:xfrm>
        </p:spPr>
        <p:txBody>
          <a:bodyPr/>
          <a:lstStyle/>
          <a:p>
            <a:r>
              <a:rPr lang="nl-NL" dirty="0"/>
              <a:t>Voorbeeld: Warmtetafel gemeente Twenterand</a:t>
            </a:r>
          </a:p>
        </p:txBody>
      </p:sp>
      <p:sp>
        <p:nvSpPr>
          <p:cNvPr id="3" name="Content Placeholder 2">
            <a:extLst>
              <a:ext uri="{FF2B5EF4-FFF2-40B4-BE49-F238E27FC236}">
                <a16:creationId xmlns:a16="http://schemas.microsoft.com/office/drawing/2014/main" id="{C1B56C62-3128-4B25-A8D5-517BF46AB53C}"/>
              </a:ext>
            </a:extLst>
          </p:cNvPr>
          <p:cNvSpPr>
            <a:spLocks noGrp="1"/>
          </p:cNvSpPr>
          <p:nvPr>
            <p:ph idx="1"/>
          </p:nvPr>
        </p:nvSpPr>
        <p:spPr/>
        <p:txBody>
          <a:bodyPr>
            <a:normAutofit lnSpcReduction="10000"/>
          </a:bodyPr>
          <a:lstStyle/>
          <a:p>
            <a:r>
              <a:rPr lang="nl-NL" dirty="0"/>
              <a:t>Woningcorporatie: vastgoedsturing</a:t>
            </a:r>
          </a:p>
          <a:p>
            <a:r>
              <a:rPr lang="nl-NL" dirty="0"/>
              <a:t>Gemeente: 	civiele realisatie; </a:t>
            </a:r>
          </a:p>
          <a:p>
            <a:pPr marL="1830600" lvl="4" indent="0">
              <a:buNone/>
            </a:pPr>
            <a:r>
              <a:rPr lang="nl-NL" dirty="0"/>
              <a:t>inwonersbetrokkenheid; </a:t>
            </a:r>
          </a:p>
          <a:p>
            <a:pPr marL="1830600" lvl="4" indent="0">
              <a:buNone/>
            </a:pPr>
            <a:r>
              <a:rPr lang="nl-NL" dirty="0"/>
              <a:t>wonen/werken; </a:t>
            </a:r>
          </a:p>
          <a:p>
            <a:pPr marL="1830600" lvl="4" indent="0">
              <a:buNone/>
            </a:pPr>
            <a:r>
              <a:rPr lang="nl-NL" dirty="0"/>
              <a:t>(project)manager ruimte; </a:t>
            </a:r>
          </a:p>
          <a:p>
            <a:pPr marL="1830600" lvl="4" indent="0">
              <a:buNone/>
            </a:pPr>
            <a:r>
              <a:rPr lang="nl-NL" dirty="0"/>
              <a:t>duurzaamheid</a:t>
            </a:r>
          </a:p>
          <a:p>
            <a:r>
              <a:rPr lang="nl-NL" dirty="0"/>
              <a:t>Waterschap</a:t>
            </a:r>
          </a:p>
          <a:p>
            <a:r>
              <a:rPr lang="nl-NL" dirty="0"/>
              <a:t>Energiebedrijf</a:t>
            </a:r>
          </a:p>
          <a:p>
            <a:r>
              <a:rPr lang="nl-NL" dirty="0"/>
              <a:t>Netbeheerder</a:t>
            </a:r>
          </a:p>
          <a:p>
            <a:r>
              <a:rPr lang="nl-NL" dirty="0"/>
              <a:t>Huurdersraad</a:t>
            </a:r>
          </a:p>
          <a:p>
            <a:r>
              <a:rPr lang="nl-NL" dirty="0"/>
              <a:t>Energiecoach duurzaam bouwloket</a:t>
            </a:r>
          </a:p>
        </p:txBody>
      </p:sp>
      <p:sp>
        <p:nvSpPr>
          <p:cNvPr id="4" name="Text Placeholder 3">
            <a:extLst>
              <a:ext uri="{FF2B5EF4-FFF2-40B4-BE49-F238E27FC236}">
                <a16:creationId xmlns:a16="http://schemas.microsoft.com/office/drawing/2014/main" id="{B1FF6BFC-149C-4B54-B7E2-919D85B6667E}"/>
              </a:ext>
            </a:extLst>
          </p:cNvPr>
          <p:cNvSpPr>
            <a:spLocks noGrp="1"/>
          </p:cNvSpPr>
          <p:nvPr>
            <p:ph type="body" idx="13"/>
          </p:nvPr>
        </p:nvSpPr>
        <p:spPr/>
        <p:txBody>
          <a:bodyPr/>
          <a:lstStyle/>
          <a:p>
            <a:r>
              <a:rPr lang="nl-NL" dirty="0"/>
              <a:t>Wie praten er mee?</a:t>
            </a:r>
          </a:p>
        </p:txBody>
      </p:sp>
      <p:pic>
        <p:nvPicPr>
          <p:cNvPr id="6" name="Picture 5">
            <a:extLst>
              <a:ext uri="{FF2B5EF4-FFF2-40B4-BE49-F238E27FC236}">
                <a16:creationId xmlns:a16="http://schemas.microsoft.com/office/drawing/2014/main" id="{F02F92FE-A05B-447E-9510-CB35BA6F096C}"/>
              </a:ext>
            </a:extLst>
          </p:cNvPr>
          <p:cNvPicPr>
            <a:picLocks noChangeAspect="1"/>
          </p:cNvPicPr>
          <p:nvPr/>
        </p:nvPicPr>
        <p:blipFill>
          <a:blip r:embed="rId2"/>
          <a:stretch>
            <a:fillRect/>
          </a:stretch>
        </p:blipFill>
        <p:spPr>
          <a:xfrm>
            <a:off x="6844683" y="1978090"/>
            <a:ext cx="5347317" cy="3844863"/>
          </a:xfrm>
          <a:prstGeom prst="rect">
            <a:avLst/>
          </a:prstGeom>
        </p:spPr>
      </p:pic>
      <p:sp>
        <p:nvSpPr>
          <p:cNvPr id="8" name="TextBox 7">
            <a:extLst>
              <a:ext uri="{FF2B5EF4-FFF2-40B4-BE49-F238E27FC236}">
                <a16:creationId xmlns:a16="http://schemas.microsoft.com/office/drawing/2014/main" id="{DFB76368-19E7-4820-9891-CFBB283DEF70}"/>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1. Op uw plaatsen: wie betrek je</a:t>
            </a:r>
          </a:p>
        </p:txBody>
      </p:sp>
    </p:spTree>
    <p:extLst>
      <p:ext uri="{BB962C8B-B14F-4D97-AF65-F5344CB8AC3E}">
        <p14:creationId xmlns:p14="http://schemas.microsoft.com/office/powerpoint/2010/main" val="229133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F458-9042-4610-8E00-E6A7546CAB93}"/>
              </a:ext>
            </a:extLst>
          </p:cNvPr>
          <p:cNvSpPr>
            <a:spLocks noGrp="1"/>
          </p:cNvSpPr>
          <p:nvPr>
            <p:ph type="title"/>
          </p:nvPr>
        </p:nvSpPr>
        <p:spPr/>
        <p:txBody>
          <a:bodyPr/>
          <a:lstStyle/>
          <a:p>
            <a:r>
              <a:rPr lang="nl-NL" dirty="0"/>
              <a:t>Verschillende belangen</a:t>
            </a:r>
          </a:p>
        </p:txBody>
      </p:sp>
      <p:sp>
        <p:nvSpPr>
          <p:cNvPr id="6" name="TextBox 5">
            <a:extLst>
              <a:ext uri="{FF2B5EF4-FFF2-40B4-BE49-F238E27FC236}">
                <a16:creationId xmlns:a16="http://schemas.microsoft.com/office/drawing/2014/main" id="{A63015E6-0609-4A17-B1BB-E7A83E0C0C2B}"/>
              </a:ext>
            </a:extLst>
          </p:cNvPr>
          <p:cNvSpPr txBox="1"/>
          <p:nvPr/>
        </p:nvSpPr>
        <p:spPr>
          <a:xfrm>
            <a:off x="720000" y="6294268"/>
            <a:ext cx="3345973" cy="307777"/>
          </a:xfrm>
          <a:prstGeom prst="rect">
            <a:avLst/>
          </a:prstGeom>
          <a:noFill/>
        </p:spPr>
        <p:txBody>
          <a:bodyPr wrap="square" rtlCol="0">
            <a:spAutoFit/>
          </a:bodyPr>
          <a:lstStyle/>
          <a:p>
            <a:r>
              <a:rPr lang="nl-NL" sz="1400" dirty="0">
                <a:solidFill>
                  <a:schemeClr val="bg1">
                    <a:lumMod val="75000"/>
                  </a:schemeClr>
                </a:solidFill>
              </a:rPr>
              <a:t>1. Op uw plaatsen: wie betrek je</a:t>
            </a:r>
          </a:p>
        </p:txBody>
      </p:sp>
      <p:sp>
        <p:nvSpPr>
          <p:cNvPr id="9" name="Speech Bubble: Oval 8">
            <a:extLst>
              <a:ext uri="{FF2B5EF4-FFF2-40B4-BE49-F238E27FC236}">
                <a16:creationId xmlns:a16="http://schemas.microsoft.com/office/drawing/2014/main" id="{72B02D39-2504-4D99-B2E8-599EE50B38C0}"/>
              </a:ext>
            </a:extLst>
          </p:cNvPr>
          <p:cNvSpPr/>
          <p:nvPr/>
        </p:nvSpPr>
        <p:spPr>
          <a:xfrm>
            <a:off x="8266048" y="2055403"/>
            <a:ext cx="3709957" cy="1544714"/>
          </a:xfrm>
          <a:prstGeom prst="wedgeEllipseCallout">
            <a:avLst>
              <a:gd name="adj1" fmla="val -89989"/>
              <a:gd name="adj2" fmla="val 36638"/>
            </a:avLst>
          </a:prstGeom>
          <a:solidFill>
            <a:srgbClr val="E79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Voldoen aan rijksbeleid: klimaatneutraal, 49% CO2 reductie, aardgasvrij</a:t>
            </a:r>
          </a:p>
        </p:txBody>
      </p:sp>
      <p:sp>
        <p:nvSpPr>
          <p:cNvPr id="11" name="Speech Bubble: Oval 10">
            <a:extLst>
              <a:ext uri="{FF2B5EF4-FFF2-40B4-BE49-F238E27FC236}">
                <a16:creationId xmlns:a16="http://schemas.microsoft.com/office/drawing/2014/main" id="{B1379248-127B-47DD-A9BF-A0EDCF9A394C}"/>
              </a:ext>
            </a:extLst>
          </p:cNvPr>
          <p:cNvSpPr/>
          <p:nvPr/>
        </p:nvSpPr>
        <p:spPr>
          <a:xfrm>
            <a:off x="7601673" y="4266579"/>
            <a:ext cx="3709957" cy="1544714"/>
          </a:xfrm>
          <a:prstGeom prst="wedgeEllipseCallout">
            <a:avLst>
              <a:gd name="adj1" fmla="val 22240"/>
              <a:gd name="adj2" fmla="val -7543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Verstandige investeringen in verbetering van vastgoed plegen, geen kapitaalvernietiging</a:t>
            </a:r>
          </a:p>
        </p:txBody>
      </p:sp>
      <p:sp>
        <p:nvSpPr>
          <p:cNvPr id="13" name="Speech Bubble: Oval 12">
            <a:extLst>
              <a:ext uri="{FF2B5EF4-FFF2-40B4-BE49-F238E27FC236}">
                <a16:creationId xmlns:a16="http://schemas.microsoft.com/office/drawing/2014/main" id="{F96E37B7-8F99-45F5-A924-308D69771586}"/>
              </a:ext>
            </a:extLst>
          </p:cNvPr>
          <p:cNvSpPr/>
          <p:nvPr/>
        </p:nvSpPr>
        <p:spPr>
          <a:xfrm>
            <a:off x="1057922" y="1780893"/>
            <a:ext cx="3709957" cy="1544714"/>
          </a:xfrm>
          <a:prstGeom prst="wedgeEllipseCallout">
            <a:avLst>
              <a:gd name="adj1" fmla="val 2139"/>
              <a:gd name="adj2" fmla="val 872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Voldoende capaciteit op het elektriciteitsnet waarborgen</a:t>
            </a:r>
          </a:p>
        </p:txBody>
      </p:sp>
      <p:sp>
        <p:nvSpPr>
          <p:cNvPr id="15" name="Speech Bubble: Oval 14">
            <a:extLst>
              <a:ext uri="{FF2B5EF4-FFF2-40B4-BE49-F238E27FC236}">
                <a16:creationId xmlns:a16="http://schemas.microsoft.com/office/drawing/2014/main" id="{1BA06B53-1F1A-4192-8D50-C2B8461BE0BC}"/>
              </a:ext>
            </a:extLst>
          </p:cNvPr>
          <p:cNvSpPr/>
          <p:nvPr/>
        </p:nvSpPr>
        <p:spPr>
          <a:xfrm>
            <a:off x="3801576" y="4266579"/>
            <a:ext cx="3709957" cy="1544714"/>
          </a:xfrm>
          <a:prstGeom prst="wedgeEllipseCallout">
            <a:avLst>
              <a:gd name="adj1" fmla="val -44044"/>
              <a:gd name="adj2" fmla="val -627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Keuzevrijheid van energieleveranciers en betaalbaar aanbod</a:t>
            </a:r>
          </a:p>
        </p:txBody>
      </p:sp>
      <p:sp>
        <p:nvSpPr>
          <p:cNvPr id="17" name="Speech Bubble: Oval 16">
            <a:extLst>
              <a:ext uri="{FF2B5EF4-FFF2-40B4-BE49-F238E27FC236}">
                <a16:creationId xmlns:a16="http://schemas.microsoft.com/office/drawing/2014/main" id="{9ED37AC0-8F03-4661-BD75-BAD5EB6AF3C2}"/>
              </a:ext>
            </a:extLst>
          </p:cNvPr>
          <p:cNvSpPr/>
          <p:nvPr/>
        </p:nvSpPr>
        <p:spPr>
          <a:xfrm>
            <a:off x="1479" y="4183303"/>
            <a:ext cx="3709957" cy="1544714"/>
          </a:xfrm>
          <a:prstGeom prst="wedgeEllipseCallout">
            <a:avLst>
              <a:gd name="adj1" fmla="val 37315"/>
              <a:gd name="adj2" fmla="val 8319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Weten wat je te doen staat en waar je hulp, advies en financiële ondersteuning kunt vinden</a:t>
            </a:r>
          </a:p>
        </p:txBody>
      </p:sp>
      <p:sp>
        <p:nvSpPr>
          <p:cNvPr id="19" name="Speech Bubble: Oval 18">
            <a:extLst>
              <a:ext uri="{FF2B5EF4-FFF2-40B4-BE49-F238E27FC236}">
                <a16:creationId xmlns:a16="http://schemas.microsoft.com/office/drawing/2014/main" id="{51F23DD1-7CAC-4E39-AB8A-52EBC205DBD6}"/>
              </a:ext>
            </a:extLst>
          </p:cNvPr>
          <p:cNvSpPr/>
          <p:nvPr/>
        </p:nvSpPr>
        <p:spPr>
          <a:xfrm>
            <a:off x="4556091" y="937381"/>
            <a:ext cx="3709957" cy="1544714"/>
          </a:xfrm>
          <a:prstGeom prst="wedgeEllipseCallout">
            <a:avLst>
              <a:gd name="adj1" fmla="val 30136"/>
              <a:gd name="adj2" fmla="val 7112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Noodzakelijke technische ingrepen kunnen uitvoeren op het geschikte moment</a:t>
            </a:r>
          </a:p>
        </p:txBody>
      </p:sp>
    </p:spTree>
    <p:extLst>
      <p:ext uri="{BB962C8B-B14F-4D97-AF65-F5344CB8AC3E}">
        <p14:creationId xmlns:p14="http://schemas.microsoft.com/office/powerpoint/2010/main" val="56578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6A97-1C01-4253-934F-23E85A7CDBCC}"/>
              </a:ext>
            </a:extLst>
          </p:cNvPr>
          <p:cNvSpPr>
            <a:spLocks noGrp="1"/>
          </p:cNvSpPr>
          <p:nvPr>
            <p:ph type="title"/>
          </p:nvPr>
        </p:nvSpPr>
        <p:spPr>
          <a:xfrm>
            <a:off x="719999" y="180000"/>
            <a:ext cx="6133561" cy="1080000"/>
          </a:xfrm>
        </p:spPr>
        <p:txBody>
          <a:bodyPr/>
          <a:lstStyle/>
          <a:p>
            <a:r>
              <a:rPr lang="nl-NL" dirty="0"/>
              <a:t>Bewoners direct aan tafel</a:t>
            </a:r>
          </a:p>
        </p:txBody>
      </p:sp>
      <p:sp>
        <p:nvSpPr>
          <p:cNvPr id="3" name="Content Placeholder 2">
            <a:extLst>
              <a:ext uri="{FF2B5EF4-FFF2-40B4-BE49-F238E27FC236}">
                <a16:creationId xmlns:a16="http://schemas.microsoft.com/office/drawing/2014/main" id="{A7AF935E-ECEC-4F9E-B0AB-B185D9E47239}"/>
              </a:ext>
            </a:extLst>
          </p:cNvPr>
          <p:cNvSpPr>
            <a:spLocks noGrp="1"/>
          </p:cNvSpPr>
          <p:nvPr>
            <p:ph idx="1"/>
          </p:nvPr>
        </p:nvSpPr>
        <p:spPr>
          <a:xfrm>
            <a:off x="719999" y="2520000"/>
            <a:ext cx="8685791" cy="3895200"/>
          </a:xfrm>
        </p:spPr>
        <p:txBody>
          <a:bodyPr>
            <a:normAutofit/>
          </a:bodyPr>
          <a:lstStyle/>
          <a:p>
            <a:r>
              <a:rPr lang="nl-NL" dirty="0"/>
              <a:t>Bewoners zijn uiteindelijk de aller-allerbelangrijkste belangenhouder</a:t>
            </a:r>
          </a:p>
          <a:p>
            <a:r>
              <a:rPr lang="nl-NL" dirty="0"/>
              <a:t>Zolang ‘aardgasvrij’ niet ‘verplicht’ is zal elke bewoner overtuigd moeten worden met een goed plan dat aantrekkelijk genoeg</a:t>
            </a:r>
          </a:p>
          <a:p>
            <a:r>
              <a:rPr lang="nl-NL" dirty="0"/>
              <a:t>Bewoners weten wat er leeft in de wijk/ het dorp</a:t>
            </a:r>
          </a:p>
          <a:p>
            <a:r>
              <a:rPr lang="nl-NL" dirty="0"/>
              <a:t>Bewoners kunnen technische analyse aanvullen</a:t>
            </a:r>
          </a:p>
          <a:p>
            <a:r>
              <a:rPr lang="nl-NL" dirty="0"/>
              <a:t>Een gelijkwaardige rol wordt gewaardeerd en zorgt direct voor bewustwording van de eigen positie en verantwoordelijkheid</a:t>
            </a:r>
          </a:p>
          <a:p>
            <a:r>
              <a:rPr lang="nl-NL" dirty="0"/>
              <a:t>Samen verkennen welk participatieproces het best zou kunnen landen</a:t>
            </a:r>
          </a:p>
        </p:txBody>
      </p:sp>
      <p:sp>
        <p:nvSpPr>
          <p:cNvPr id="4" name="Text Placeholder 3">
            <a:extLst>
              <a:ext uri="{FF2B5EF4-FFF2-40B4-BE49-F238E27FC236}">
                <a16:creationId xmlns:a16="http://schemas.microsoft.com/office/drawing/2014/main" id="{2792794C-54A8-4F64-9F06-9B097F91AB2D}"/>
              </a:ext>
            </a:extLst>
          </p:cNvPr>
          <p:cNvSpPr>
            <a:spLocks noGrp="1"/>
          </p:cNvSpPr>
          <p:nvPr>
            <p:ph type="body" idx="13"/>
          </p:nvPr>
        </p:nvSpPr>
        <p:spPr/>
        <p:txBody>
          <a:bodyPr/>
          <a:lstStyle/>
          <a:p>
            <a:r>
              <a:rPr lang="nl-NL" dirty="0"/>
              <a:t>Bewoners zijn ook professionals…in het wonen</a:t>
            </a:r>
          </a:p>
        </p:txBody>
      </p:sp>
      <p:pic>
        <p:nvPicPr>
          <p:cNvPr id="6" name="Picture 5">
            <a:extLst>
              <a:ext uri="{FF2B5EF4-FFF2-40B4-BE49-F238E27FC236}">
                <a16:creationId xmlns:a16="http://schemas.microsoft.com/office/drawing/2014/main" id="{4A8CAE9A-C34B-4FAC-A101-F92D6D5347EC}"/>
              </a:ext>
            </a:extLst>
          </p:cNvPr>
          <p:cNvPicPr>
            <a:picLocks noChangeAspect="1"/>
          </p:cNvPicPr>
          <p:nvPr/>
        </p:nvPicPr>
        <p:blipFill>
          <a:blip r:embed="rId2"/>
          <a:stretch>
            <a:fillRect/>
          </a:stretch>
        </p:blipFill>
        <p:spPr>
          <a:xfrm>
            <a:off x="9405791" y="396676"/>
            <a:ext cx="2786207" cy="1050537"/>
          </a:xfrm>
          <a:prstGeom prst="rect">
            <a:avLst/>
          </a:prstGeom>
        </p:spPr>
      </p:pic>
      <p:pic>
        <p:nvPicPr>
          <p:cNvPr id="7" name="Picture 6">
            <a:extLst>
              <a:ext uri="{FF2B5EF4-FFF2-40B4-BE49-F238E27FC236}">
                <a16:creationId xmlns:a16="http://schemas.microsoft.com/office/drawing/2014/main" id="{88F5486B-217C-49D4-BB00-87A9AC0C4304}"/>
              </a:ext>
            </a:extLst>
          </p:cNvPr>
          <p:cNvPicPr>
            <a:picLocks noChangeAspect="1"/>
          </p:cNvPicPr>
          <p:nvPr/>
        </p:nvPicPr>
        <p:blipFill rotWithShape="1">
          <a:blip r:embed="rId3"/>
          <a:srcRect l="11975" t="30147" b="35588"/>
          <a:stretch/>
        </p:blipFill>
        <p:spPr>
          <a:xfrm>
            <a:off x="9405792" y="1786435"/>
            <a:ext cx="2786207" cy="600911"/>
          </a:xfrm>
          <a:prstGeom prst="rect">
            <a:avLst/>
          </a:prstGeom>
        </p:spPr>
      </p:pic>
      <p:pic>
        <p:nvPicPr>
          <p:cNvPr id="8" name="Picture 7">
            <a:extLst>
              <a:ext uri="{FF2B5EF4-FFF2-40B4-BE49-F238E27FC236}">
                <a16:creationId xmlns:a16="http://schemas.microsoft.com/office/drawing/2014/main" id="{30744589-AEBF-4BFD-9584-229D243EE08A}"/>
              </a:ext>
            </a:extLst>
          </p:cNvPr>
          <p:cNvPicPr>
            <a:picLocks noChangeAspect="1"/>
          </p:cNvPicPr>
          <p:nvPr/>
        </p:nvPicPr>
        <p:blipFill>
          <a:blip r:embed="rId4"/>
          <a:stretch>
            <a:fillRect/>
          </a:stretch>
        </p:blipFill>
        <p:spPr>
          <a:xfrm>
            <a:off x="9405792" y="2726568"/>
            <a:ext cx="2710812" cy="1355406"/>
          </a:xfrm>
          <a:prstGeom prst="rect">
            <a:avLst/>
          </a:prstGeom>
        </p:spPr>
      </p:pic>
      <p:pic>
        <p:nvPicPr>
          <p:cNvPr id="9" name="Picture 8">
            <a:extLst>
              <a:ext uri="{FF2B5EF4-FFF2-40B4-BE49-F238E27FC236}">
                <a16:creationId xmlns:a16="http://schemas.microsoft.com/office/drawing/2014/main" id="{817E0BAE-3669-420A-9128-A3041B57CCDF}"/>
              </a:ext>
            </a:extLst>
          </p:cNvPr>
          <p:cNvPicPr>
            <a:picLocks noChangeAspect="1"/>
          </p:cNvPicPr>
          <p:nvPr/>
        </p:nvPicPr>
        <p:blipFill rotWithShape="1">
          <a:blip r:embed="rId5"/>
          <a:srcRect l="29266" t="16658" r="24084" b="19342"/>
          <a:stretch/>
        </p:blipFill>
        <p:spPr>
          <a:xfrm>
            <a:off x="9405793" y="4760418"/>
            <a:ext cx="2786207" cy="1020950"/>
          </a:xfrm>
          <a:prstGeom prst="rect">
            <a:avLst/>
          </a:prstGeom>
        </p:spPr>
      </p:pic>
    </p:spTree>
    <p:extLst>
      <p:ext uri="{BB962C8B-B14F-4D97-AF65-F5344CB8AC3E}">
        <p14:creationId xmlns:p14="http://schemas.microsoft.com/office/powerpoint/2010/main" val="897420833"/>
      </p:ext>
    </p:extLst>
  </p:cSld>
  <p:clrMapOvr>
    <a:masterClrMapping/>
  </p:clrMapOvr>
</p:sld>
</file>

<file path=ppt/theme/theme1.xml><?xml version="1.0" encoding="utf-8"?>
<a:theme xmlns:a="http://schemas.openxmlformats.org/drawingml/2006/main" name="Kantoorthema">
  <a:themeElements>
    <a:clrScheme name="Tauw">
      <a:dk1>
        <a:srgbClr val="595959"/>
      </a:dk1>
      <a:lt1>
        <a:sysClr val="window" lastClr="FFFFFF"/>
      </a:lt1>
      <a:dk2>
        <a:srgbClr val="0070C0"/>
      </a:dk2>
      <a:lt2>
        <a:srgbClr val="F8F8F8"/>
      </a:lt2>
      <a:accent1>
        <a:srgbClr val="E6007E"/>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auw">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uw.potx" id="{867F0C08-A518-4E8B-9346-ACFB123739B4}" vid="{D1CB6326-04A2-4426-A808-C9C92934614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Tauw</Template>
  <TotalTime>0</TotalTime>
  <Words>1284</Words>
  <Application>Microsoft Office PowerPoint</Application>
  <PresentationFormat>Widescreen</PresentationFormat>
  <Paragraphs>200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Sagona Book</vt:lpstr>
      <vt:lpstr>Kantoorthema</vt:lpstr>
      <vt:lpstr>Warmtetransitie:  Op uw plaatsen…klaar…start! </vt:lpstr>
      <vt:lpstr>Wat doet TAUW</vt:lpstr>
      <vt:lpstr>De rol van stakeholders in de warmtetransitie</vt:lpstr>
      <vt:lpstr>Wat zijn stakeholders?</vt:lpstr>
      <vt:lpstr>Wie komen we tegen in de integrale opgave</vt:lpstr>
      <vt:lpstr>Analyse maken/ delen</vt:lpstr>
      <vt:lpstr>Voorbeeld: Warmtetafel gemeente Twenterand</vt:lpstr>
      <vt:lpstr>Verschillende belangen</vt:lpstr>
      <vt:lpstr>Bewoners direct aan tafel</vt:lpstr>
      <vt:lpstr>Wanneer kun je beginnen</vt:lpstr>
      <vt:lpstr>Wanneer kun je beginnen</vt:lpstr>
      <vt:lpstr>Doorvragen en de tijd nemen</vt:lpstr>
      <vt:lpstr>Wanneer kun je samen aan de slag</vt:lpstr>
      <vt:lpstr>Werkvormen </vt:lpstr>
      <vt:lpstr>Risico sessies</vt:lpstr>
      <vt:lpstr>Voorbeeld: Transitievisie Almelo</vt:lpstr>
      <vt:lpstr>Voorbeeld: buurtinitiatief Steenwijk</vt:lpstr>
      <vt:lpstr>Voorbeeld: WG terrein Amsterdam</vt:lpstr>
      <vt:lpstr>Sprintsessie aanpak succesvol</vt:lpstr>
      <vt:lpstr>Resumerend</vt:lpstr>
      <vt:lpstr>Vragen?</vt:lpstr>
    </vt:vector>
  </TitlesOfParts>
  <Company>DotOffice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Bouwstenen wijkaanpak aardgasvrij</dc:title>
  <dc:creator>Aleida Verheus</dc:creator>
  <cp:lastModifiedBy>Aleida Verheus</cp:lastModifiedBy>
  <cp:revision>47</cp:revision>
  <cp:lastPrinted>2020-11-03T14:23:13Z</cp:lastPrinted>
  <dcterms:created xsi:type="dcterms:W3CDTF">2020-09-03T07:20:49Z</dcterms:created>
  <dcterms:modified xsi:type="dcterms:W3CDTF">2020-11-17T12:43:04Z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Dialog">
    <vt:lpwstr>-1</vt:lpwstr>
  </property>
</Properties>
</file>