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406" r:id="rId3"/>
    <p:sldId id="547" r:id="rId4"/>
    <p:sldId id="567" r:id="rId5"/>
    <p:sldId id="555" r:id="rId6"/>
    <p:sldId id="326" r:id="rId7"/>
    <p:sldId id="554" r:id="rId8"/>
    <p:sldId id="532" r:id="rId9"/>
    <p:sldId id="259" r:id="rId10"/>
    <p:sldId id="261" r:id="rId11"/>
    <p:sldId id="530" r:id="rId12"/>
    <p:sldId id="548" r:id="rId13"/>
    <p:sldId id="556" r:id="rId14"/>
    <p:sldId id="557" r:id="rId15"/>
    <p:sldId id="558" r:id="rId16"/>
    <p:sldId id="484" r:id="rId17"/>
    <p:sldId id="550" r:id="rId18"/>
    <p:sldId id="564" r:id="rId19"/>
    <p:sldId id="565" r:id="rId20"/>
    <p:sldId id="559" r:id="rId21"/>
    <p:sldId id="560" r:id="rId22"/>
    <p:sldId id="563" r:id="rId23"/>
    <p:sldId id="566" r:id="rId24"/>
    <p:sldId id="260"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AF287-AD71-4AF7-9A07-FD96411DF3C4}" type="datetimeFigureOut">
              <a:rPr lang="nl-NL" smtClean="0"/>
              <a:t>17-11-2020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5EE60-DBDE-40A7-A87A-55BB8EB847AE}" type="slidenum">
              <a:rPr lang="nl-NL" smtClean="0"/>
              <a:t>‹nr.›</a:t>
            </a:fld>
            <a:endParaRPr lang="nl-NL"/>
          </a:p>
        </p:txBody>
      </p:sp>
    </p:spTree>
    <p:extLst>
      <p:ext uri="{BB962C8B-B14F-4D97-AF65-F5344CB8AC3E}">
        <p14:creationId xmlns:p14="http://schemas.microsoft.com/office/powerpoint/2010/main" val="3533987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dia-afbeelding 1">
            <a:extLst>
              <a:ext uri="{FF2B5EF4-FFF2-40B4-BE49-F238E27FC236}">
                <a16:creationId xmlns:a16="http://schemas.microsoft.com/office/drawing/2014/main" id="{3FF457A1-8BB9-44BE-9D69-F742A3280D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Tijdelijke aanduiding voor notities 2">
            <a:extLst>
              <a:ext uri="{FF2B5EF4-FFF2-40B4-BE49-F238E27FC236}">
                <a16:creationId xmlns:a16="http://schemas.microsoft.com/office/drawing/2014/main" id="{475FDB3D-C29D-4898-AC44-608F238ED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Overheid moet burger en bedrijven bereiken om doelstellingen te halen. Als overheid het tempo niet maakt, dan nemen de burgers zelf initiatief. Besef dat het tempo dan opeens erg omhoog kan gaan, deze initiatieven vaak focus hebben en door mensen zelf wordt gedaan.</a:t>
            </a:r>
          </a:p>
        </p:txBody>
      </p:sp>
      <p:sp>
        <p:nvSpPr>
          <p:cNvPr id="27651" name="Tijdelijke aanduiding voor dianummer 3">
            <a:extLst>
              <a:ext uri="{FF2B5EF4-FFF2-40B4-BE49-F238E27FC236}">
                <a16:creationId xmlns:a16="http://schemas.microsoft.com/office/drawing/2014/main" id="{679A4D6F-CA18-44AD-A748-52EE7382AF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72D0C14-3BAC-4094-8A72-1A14A8F4E465}" type="slidenum">
              <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904445-035F-4F0F-AFE8-817D3ED05A6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AD1BB6D-1A97-457F-B739-862E0769B0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E49AAA9-8F10-48C9-B529-0C30A57E33A0}"/>
              </a:ext>
            </a:extLst>
          </p:cNvPr>
          <p:cNvSpPr>
            <a:spLocks noGrp="1"/>
          </p:cNvSpPr>
          <p:nvPr>
            <p:ph type="dt" sz="half" idx="10"/>
          </p:nvPr>
        </p:nvSpPr>
        <p:spPr/>
        <p:txBody>
          <a:bodyPr/>
          <a:lstStyle/>
          <a:p>
            <a:fld id="{F1957F14-43A5-45ED-B0A2-A83727E6A243}" type="datetime1">
              <a:rPr lang="nl-NL" smtClean="0"/>
              <a:t>17-11-2020</a:t>
            </a:fld>
            <a:endParaRPr lang="nl-NL"/>
          </a:p>
        </p:txBody>
      </p:sp>
      <p:sp>
        <p:nvSpPr>
          <p:cNvPr id="5" name="Tijdelijke aanduiding voor voettekst 4">
            <a:extLst>
              <a:ext uri="{FF2B5EF4-FFF2-40B4-BE49-F238E27FC236}">
                <a16:creationId xmlns:a16="http://schemas.microsoft.com/office/drawing/2014/main" id="{C3354EEC-D29A-43BA-9409-06672F5596E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8A8E1B-A310-46B2-988F-DB5CD3DF4F1A}"/>
              </a:ext>
            </a:extLst>
          </p:cNvPr>
          <p:cNvSpPr>
            <a:spLocks noGrp="1"/>
          </p:cNvSpPr>
          <p:nvPr>
            <p:ph type="sldNum" sz="quarter" idx="12"/>
          </p:nvPr>
        </p:nvSpPr>
        <p:spPr/>
        <p:txBody>
          <a:bodyPr/>
          <a:lstStyle/>
          <a:p>
            <a:fld id="{7253094A-A20C-43B9-99DF-25F86D9673AC}" type="slidenum">
              <a:rPr lang="nl-NL" smtClean="0"/>
              <a:t>‹nr.›</a:t>
            </a:fld>
            <a:endParaRPr lang="nl-NL"/>
          </a:p>
        </p:txBody>
      </p:sp>
    </p:spTree>
    <p:extLst>
      <p:ext uri="{BB962C8B-B14F-4D97-AF65-F5344CB8AC3E}">
        <p14:creationId xmlns:p14="http://schemas.microsoft.com/office/powerpoint/2010/main" val="246421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E7E05-CE51-4791-87E2-9915F9BCA8D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7E1B1E2-1E61-4549-97FA-D1ABEE0347DB}"/>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35DDBB3-2A08-4236-96F6-65D1BAFD4CB6}"/>
              </a:ext>
            </a:extLst>
          </p:cNvPr>
          <p:cNvSpPr>
            <a:spLocks noGrp="1"/>
          </p:cNvSpPr>
          <p:nvPr>
            <p:ph type="dt" sz="half" idx="10"/>
          </p:nvPr>
        </p:nvSpPr>
        <p:spPr/>
        <p:txBody>
          <a:bodyPr/>
          <a:lstStyle/>
          <a:p>
            <a:fld id="{AE5DA047-6214-45FE-97C2-BB32A8743108}" type="datetime1">
              <a:rPr lang="nl-NL" smtClean="0"/>
              <a:t>17-11-2020</a:t>
            </a:fld>
            <a:endParaRPr lang="nl-NL"/>
          </a:p>
        </p:txBody>
      </p:sp>
      <p:sp>
        <p:nvSpPr>
          <p:cNvPr id="5" name="Tijdelijke aanduiding voor voettekst 4">
            <a:extLst>
              <a:ext uri="{FF2B5EF4-FFF2-40B4-BE49-F238E27FC236}">
                <a16:creationId xmlns:a16="http://schemas.microsoft.com/office/drawing/2014/main" id="{D26C5E8E-3385-4FF7-8B9D-E640B8ED1E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E3D577-A375-4884-AEA7-6B941956D97B}"/>
              </a:ext>
            </a:extLst>
          </p:cNvPr>
          <p:cNvSpPr>
            <a:spLocks noGrp="1"/>
          </p:cNvSpPr>
          <p:nvPr>
            <p:ph type="sldNum" sz="quarter" idx="12"/>
          </p:nvPr>
        </p:nvSpPr>
        <p:spPr/>
        <p:txBody>
          <a:bodyPr/>
          <a:lstStyle/>
          <a:p>
            <a:fld id="{7253094A-A20C-43B9-99DF-25F86D9673AC}" type="slidenum">
              <a:rPr lang="nl-NL" smtClean="0"/>
              <a:t>‹nr.›</a:t>
            </a:fld>
            <a:endParaRPr lang="nl-NL"/>
          </a:p>
        </p:txBody>
      </p:sp>
    </p:spTree>
    <p:extLst>
      <p:ext uri="{BB962C8B-B14F-4D97-AF65-F5344CB8AC3E}">
        <p14:creationId xmlns:p14="http://schemas.microsoft.com/office/powerpoint/2010/main" val="4123917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C093BA8-67D7-4C38-91A4-3AFDB382AE3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006261B-4F89-4660-B615-B0EF8897DAAF}"/>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C3FBD0-6221-4384-9E4D-6658479173F2}"/>
              </a:ext>
            </a:extLst>
          </p:cNvPr>
          <p:cNvSpPr>
            <a:spLocks noGrp="1"/>
          </p:cNvSpPr>
          <p:nvPr>
            <p:ph type="dt" sz="half" idx="10"/>
          </p:nvPr>
        </p:nvSpPr>
        <p:spPr/>
        <p:txBody>
          <a:bodyPr/>
          <a:lstStyle/>
          <a:p>
            <a:fld id="{F41135E3-53B0-4780-AAD3-33A8379B0FB2}" type="datetime1">
              <a:rPr lang="nl-NL" smtClean="0"/>
              <a:t>17-11-2020</a:t>
            </a:fld>
            <a:endParaRPr lang="nl-NL"/>
          </a:p>
        </p:txBody>
      </p:sp>
      <p:sp>
        <p:nvSpPr>
          <p:cNvPr id="5" name="Tijdelijke aanduiding voor voettekst 4">
            <a:extLst>
              <a:ext uri="{FF2B5EF4-FFF2-40B4-BE49-F238E27FC236}">
                <a16:creationId xmlns:a16="http://schemas.microsoft.com/office/drawing/2014/main" id="{3D8984DA-0733-4FBD-B034-BF11113EF5F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F4F27D-462B-4C5E-8699-5E8B83E06A66}"/>
              </a:ext>
            </a:extLst>
          </p:cNvPr>
          <p:cNvSpPr>
            <a:spLocks noGrp="1"/>
          </p:cNvSpPr>
          <p:nvPr>
            <p:ph type="sldNum" sz="quarter" idx="12"/>
          </p:nvPr>
        </p:nvSpPr>
        <p:spPr/>
        <p:txBody>
          <a:bodyPr/>
          <a:lstStyle/>
          <a:p>
            <a:fld id="{7253094A-A20C-43B9-99DF-25F86D9673AC}" type="slidenum">
              <a:rPr lang="nl-NL" smtClean="0"/>
              <a:t>‹nr.›</a:t>
            </a:fld>
            <a:endParaRPr lang="nl-NL"/>
          </a:p>
        </p:txBody>
      </p:sp>
    </p:spTree>
    <p:extLst>
      <p:ext uri="{BB962C8B-B14F-4D97-AF65-F5344CB8AC3E}">
        <p14:creationId xmlns:p14="http://schemas.microsoft.com/office/powerpoint/2010/main" val="2877856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31711-283D-4288-AE6D-D6FF13639EE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47CFB81-8A05-4F23-A36D-4F62EAAE79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61A6248-85A0-4479-9F78-BFE932742895}"/>
              </a:ext>
            </a:extLst>
          </p:cNvPr>
          <p:cNvSpPr>
            <a:spLocks noGrp="1"/>
          </p:cNvSpPr>
          <p:nvPr>
            <p:ph type="dt" sz="half" idx="10"/>
          </p:nvPr>
        </p:nvSpPr>
        <p:spPr/>
        <p:txBody>
          <a:bodyPr/>
          <a:lstStyle/>
          <a:p>
            <a:fld id="{5653DF01-B0F9-42D0-A428-428C24E488A3}"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25B61A1E-4988-47AE-AF00-BC6BF2BBA7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AD6C0D-5069-4439-AEA1-C9F9DA12580A}"/>
              </a:ext>
            </a:extLst>
          </p:cNvPr>
          <p:cNvSpPr>
            <a:spLocks noGrp="1"/>
          </p:cNvSpPr>
          <p:nvPr>
            <p:ph type="sldNum" sz="quarter" idx="12"/>
          </p:nvPr>
        </p:nvSpPr>
        <p:spPr/>
        <p:txBody>
          <a:bodyPr/>
          <a:lstStyle/>
          <a:p>
            <a:fld id="{E42BED45-9AAE-467B-B0D6-935039B2F5F6}" type="slidenum">
              <a:rPr lang="nl-NL" smtClean="0"/>
              <a:t>‹nr.›</a:t>
            </a:fld>
            <a:endParaRPr lang="nl-NL"/>
          </a:p>
        </p:txBody>
      </p:sp>
    </p:spTree>
    <p:extLst>
      <p:ext uri="{BB962C8B-B14F-4D97-AF65-F5344CB8AC3E}">
        <p14:creationId xmlns:p14="http://schemas.microsoft.com/office/powerpoint/2010/main" val="137269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FD052-27A3-4AFE-A927-A0E9BA00201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435589C-1619-478B-BAB1-7C0D2DD9CB7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BC78C4-1E70-4E2C-8F64-4C1047785EC1}"/>
              </a:ext>
            </a:extLst>
          </p:cNvPr>
          <p:cNvSpPr>
            <a:spLocks noGrp="1"/>
          </p:cNvSpPr>
          <p:nvPr>
            <p:ph type="dt" sz="half" idx="10"/>
          </p:nvPr>
        </p:nvSpPr>
        <p:spPr/>
        <p:txBody>
          <a:bodyPr/>
          <a:lstStyle/>
          <a:p>
            <a:fld id="{5653DF01-B0F9-42D0-A428-428C24E488A3}"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BA5B2AC4-8B2A-4DB4-A09C-17CD48970A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CE70C4A-4A59-4CD9-906F-550FBB00AAD5}"/>
              </a:ext>
            </a:extLst>
          </p:cNvPr>
          <p:cNvSpPr>
            <a:spLocks noGrp="1"/>
          </p:cNvSpPr>
          <p:nvPr>
            <p:ph type="sldNum" sz="quarter" idx="12"/>
          </p:nvPr>
        </p:nvSpPr>
        <p:spPr/>
        <p:txBody>
          <a:bodyPr/>
          <a:lstStyle/>
          <a:p>
            <a:fld id="{E42BED45-9AAE-467B-B0D6-935039B2F5F6}" type="slidenum">
              <a:rPr lang="nl-NL" smtClean="0"/>
              <a:t>‹nr.›</a:t>
            </a:fld>
            <a:endParaRPr lang="nl-NL"/>
          </a:p>
        </p:txBody>
      </p:sp>
    </p:spTree>
    <p:extLst>
      <p:ext uri="{BB962C8B-B14F-4D97-AF65-F5344CB8AC3E}">
        <p14:creationId xmlns:p14="http://schemas.microsoft.com/office/powerpoint/2010/main" val="3791394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7C3403-352D-484B-9794-5A0CDB3C529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99866B3-580F-4702-9301-E89E57D70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2506C17-1408-42C7-BB41-657ECD480F99}"/>
              </a:ext>
            </a:extLst>
          </p:cNvPr>
          <p:cNvSpPr>
            <a:spLocks noGrp="1"/>
          </p:cNvSpPr>
          <p:nvPr>
            <p:ph type="dt" sz="half" idx="10"/>
          </p:nvPr>
        </p:nvSpPr>
        <p:spPr/>
        <p:txBody>
          <a:bodyPr/>
          <a:lstStyle/>
          <a:p>
            <a:fld id="{5653DF01-B0F9-42D0-A428-428C24E488A3}"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8AB8FA0F-70EC-4854-A812-82E1E9884E9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9343C4-69AC-4331-B583-E812F05D5B08}"/>
              </a:ext>
            </a:extLst>
          </p:cNvPr>
          <p:cNvSpPr>
            <a:spLocks noGrp="1"/>
          </p:cNvSpPr>
          <p:nvPr>
            <p:ph type="sldNum" sz="quarter" idx="12"/>
          </p:nvPr>
        </p:nvSpPr>
        <p:spPr/>
        <p:txBody>
          <a:bodyPr/>
          <a:lstStyle/>
          <a:p>
            <a:fld id="{E42BED45-9AAE-467B-B0D6-935039B2F5F6}" type="slidenum">
              <a:rPr lang="nl-NL" smtClean="0"/>
              <a:t>‹nr.›</a:t>
            </a:fld>
            <a:endParaRPr lang="nl-NL"/>
          </a:p>
        </p:txBody>
      </p:sp>
    </p:spTree>
    <p:extLst>
      <p:ext uri="{BB962C8B-B14F-4D97-AF65-F5344CB8AC3E}">
        <p14:creationId xmlns:p14="http://schemas.microsoft.com/office/powerpoint/2010/main" val="1214211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AF5AA-19D7-41A4-ABD9-309B6A2C908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08F7EA5-875F-444A-AB03-2597524E1D9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F0DD33E-3F13-4685-9D31-737960BD288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63BB475-08A7-4004-ACFA-E692FF9E2084}"/>
              </a:ext>
            </a:extLst>
          </p:cNvPr>
          <p:cNvSpPr>
            <a:spLocks noGrp="1"/>
          </p:cNvSpPr>
          <p:nvPr>
            <p:ph type="dt" sz="half" idx="10"/>
          </p:nvPr>
        </p:nvSpPr>
        <p:spPr/>
        <p:txBody>
          <a:bodyPr/>
          <a:lstStyle/>
          <a:p>
            <a:fld id="{5653DF01-B0F9-42D0-A428-428C24E488A3}" type="datetimeFigureOut">
              <a:rPr lang="nl-NL" smtClean="0"/>
              <a:t>17-11-2020</a:t>
            </a:fld>
            <a:endParaRPr lang="nl-NL"/>
          </a:p>
        </p:txBody>
      </p:sp>
      <p:sp>
        <p:nvSpPr>
          <p:cNvPr id="6" name="Tijdelijke aanduiding voor voettekst 5">
            <a:extLst>
              <a:ext uri="{FF2B5EF4-FFF2-40B4-BE49-F238E27FC236}">
                <a16:creationId xmlns:a16="http://schemas.microsoft.com/office/drawing/2014/main" id="{1BE714DB-B557-42C6-B7C5-34B5BD8EFE7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2B5C934-7EB1-4071-AAA1-290EB1AFD163}"/>
              </a:ext>
            </a:extLst>
          </p:cNvPr>
          <p:cNvSpPr>
            <a:spLocks noGrp="1"/>
          </p:cNvSpPr>
          <p:nvPr>
            <p:ph type="sldNum" sz="quarter" idx="12"/>
          </p:nvPr>
        </p:nvSpPr>
        <p:spPr/>
        <p:txBody>
          <a:bodyPr/>
          <a:lstStyle/>
          <a:p>
            <a:fld id="{E42BED45-9AAE-467B-B0D6-935039B2F5F6}" type="slidenum">
              <a:rPr lang="nl-NL" smtClean="0"/>
              <a:t>‹nr.›</a:t>
            </a:fld>
            <a:endParaRPr lang="nl-NL"/>
          </a:p>
        </p:txBody>
      </p:sp>
    </p:spTree>
    <p:extLst>
      <p:ext uri="{BB962C8B-B14F-4D97-AF65-F5344CB8AC3E}">
        <p14:creationId xmlns:p14="http://schemas.microsoft.com/office/powerpoint/2010/main" val="2093334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7CE8B-4F1A-4DBD-A21C-34D4CF7E093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848EDE8-1DAA-4990-B6C8-D6C2FB2C01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606C1B1-E2FD-47BF-84A6-2358127A37D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BC98403-511F-4BCA-AE66-924729CA25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3E36D0D-20B5-4801-AE11-F040CCE7FCF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9424039-C9AC-44F5-816E-786124E99CB0}"/>
              </a:ext>
            </a:extLst>
          </p:cNvPr>
          <p:cNvSpPr>
            <a:spLocks noGrp="1"/>
          </p:cNvSpPr>
          <p:nvPr>
            <p:ph type="dt" sz="half" idx="10"/>
          </p:nvPr>
        </p:nvSpPr>
        <p:spPr/>
        <p:txBody>
          <a:bodyPr/>
          <a:lstStyle/>
          <a:p>
            <a:fld id="{5653DF01-B0F9-42D0-A428-428C24E488A3}" type="datetimeFigureOut">
              <a:rPr lang="nl-NL" smtClean="0"/>
              <a:t>17-11-2020</a:t>
            </a:fld>
            <a:endParaRPr lang="nl-NL"/>
          </a:p>
        </p:txBody>
      </p:sp>
      <p:sp>
        <p:nvSpPr>
          <p:cNvPr id="8" name="Tijdelijke aanduiding voor voettekst 7">
            <a:extLst>
              <a:ext uri="{FF2B5EF4-FFF2-40B4-BE49-F238E27FC236}">
                <a16:creationId xmlns:a16="http://schemas.microsoft.com/office/drawing/2014/main" id="{003EC6F7-48D5-4009-8E63-71A27ACCA1E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5423020-742B-4BB1-A45D-11516318880C}"/>
              </a:ext>
            </a:extLst>
          </p:cNvPr>
          <p:cNvSpPr>
            <a:spLocks noGrp="1"/>
          </p:cNvSpPr>
          <p:nvPr>
            <p:ph type="sldNum" sz="quarter" idx="12"/>
          </p:nvPr>
        </p:nvSpPr>
        <p:spPr/>
        <p:txBody>
          <a:bodyPr/>
          <a:lstStyle/>
          <a:p>
            <a:fld id="{E42BED45-9AAE-467B-B0D6-935039B2F5F6}" type="slidenum">
              <a:rPr lang="nl-NL" smtClean="0"/>
              <a:t>‹nr.›</a:t>
            </a:fld>
            <a:endParaRPr lang="nl-NL"/>
          </a:p>
        </p:txBody>
      </p:sp>
    </p:spTree>
    <p:extLst>
      <p:ext uri="{BB962C8B-B14F-4D97-AF65-F5344CB8AC3E}">
        <p14:creationId xmlns:p14="http://schemas.microsoft.com/office/powerpoint/2010/main" val="3716090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7DD850-5A6A-42AC-B67B-CD793281014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B5FF780-1640-4D75-8234-FDA3D35489A1}"/>
              </a:ext>
            </a:extLst>
          </p:cNvPr>
          <p:cNvSpPr>
            <a:spLocks noGrp="1"/>
          </p:cNvSpPr>
          <p:nvPr>
            <p:ph type="dt" sz="half" idx="10"/>
          </p:nvPr>
        </p:nvSpPr>
        <p:spPr/>
        <p:txBody>
          <a:bodyPr/>
          <a:lstStyle/>
          <a:p>
            <a:fld id="{5653DF01-B0F9-42D0-A428-428C24E488A3}" type="datetimeFigureOut">
              <a:rPr lang="nl-NL" smtClean="0"/>
              <a:t>17-11-2020</a:t>
            </a:fld>
            <a:endParaRPr lang="nl-NL"/>
          </a:p>
        </p:txBody>
      </p:sp>
      <p:sp>
        <p:nvSpPr>
          <p:cNvPr id="4" name="Tijdelijke aanduiding voor voettekst 3">
            <a:extLst>
              <a:ext uri="{FF2B5EF4-FFF2-40B4-BE49-F238E27FC236}">
                <a16:creationId xmlns:a16="http://schemas.microsoft.com/office/drawing/2014/main" id="{9BCBBCA5-FC71-418C-9480-32888EC185D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0C07CF4-2D92-41C0-A676-075390ADDD51}"/>
              </a:ext>
            </a:extLst>
          </p:cNvPr>
          <p:cNvSpPr>
            <a:spLocks noGrp="1"/>
          </p:cNvSpPr>
          <p:nvPr>
            <p:ph type="sldNum" sz="quarter" idx="12"/>
          </p:nvPr>
        </p:nvSpPr>
        <p:spPr/>
        <p:txBody>
          <a:bodyPr/>
          <a:lstStyle/>
          <a:p>
            <a:fld id="{E42BED45-9AAE-467B-B0D6-935039B2F5F6}" type="slidenum">
              <a:rPr lang="nl-NL" smtClean="0"/>
              <a:t>‹nr.›</a:t>
            </a:fld>
            <a:endParaRPr lang="nl-NL"/>
          </a:p>
        </p:txBody>
      </p:sp>
    </p:spTree>
    <p:extLst>
      <p:ext uri="{BB962C8B-B14F-4D97-AF65-F5344CB8AC3E}">
        <p14:creationId xmlns:p14="http://schemas.microsoft.com/office/powerpoint/2010/main" val="1536114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83CCB97-8646-40E4-A93C-238E8E3FE1E8}"/>
              </a:ext>
            </a:extLst>
          </p:cNvPr>
          <p:cNvSpPr>
            <a:spLocks noGrp="1"/>
          </p:cNvSpPr>
          <p:nvPr>
            <p:ph type="dt" sz="half" idx="10"/>
          </p:nvPr>
        </p:nvSpPr>
        <p:spPr/>
        <p:txBody>
          <a:bodyPr/>
          <a:lstStyle/>
          <a:p>
            <a:fld id="{5653DF01-B0F9-42D0-A428-428C24E488A3}" type="datetimeFigureOut">
              <a:rPr lang="nl-NL" smtClean="0"/>
              <a:t>17-11-2020</a:t>
            </a:fld>
            <a:endParaRPr lang="nl-NL"/>
          </a:p>
        </p:txBody>
      </p:sp>
      <p:sp>
        <p:nvSpPr>
          <p:cNvPr id="3" name="Tijdelijke aanduiding voor voettekst 2">
            <a:extLst>
              <a:ext uri="{FF2B5EF4-FFF2-40B4-BE49-F238E27FC236}">
                <a16:creationId xmlns:a16="http://schemas.microsoft.com/office/drawing/2014/main" id="{40C5752D-722F-4D40-B6D5-016CD8E5D46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A59E6DC-277D-410F-BD02-8E1DB8611129}"/>
              </a:ext>
            </a:extLst>
          </p:cNvPr>
          <p:cNvSpPr>
            <a:spLocks noGrp="1"/>
          </p:cNvSpPr>
          <p:nvPr>
            <p:ph type="sldNum" sz="quarter" idx="12"/>
          </p:nvPr>
        </p:nvSpPr>
        <p:spPr/>
        <p:txBody>
          <a:bodyPr/>
          <a:lstStyle/>
          <a:p>
            <a:fld id="{E42BED45-9AAE-467B-B0D6-935039B2F5F6}" type="slidenum">
              <a:rPr lang="nl-NL" smtClean="0"/>
              <a:t>‹nr.›</a:t>
            </a:fld>
            <a:endParaRPr lang="nl-NL"/>
          </a:p>
        </p:txBody>
      </p:sp>
    </p:spTree>
    <p:extLst>
      <p:ext uri="{BB962C8B-B14F-4D97-AF65-F5344CB8AC3E}">
        <p14:creationId xmlns:p14="http://schemas.microsoft.com/office/powerpoint/2010/main" val="3591030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C468B-00C8-41DD-BD3F-7413456FD44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439D73B-0874-40FB-865F-92C3636A6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4D7EC3F-4656-43E1-9615-C98AB86CB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801B6F-BDFC-4CE1-8CE4-B4AFCB753768}"/>
              </a:ext>
            </a:extLst>
          </p:cNvPr>
          <p:cNvSpPr>
            <a:spLocks noGrp="1"/>
          </p:cNvSpPr>
          <p:nvPr>
            <p:ph type="dt" sz="half" idx="10"/>
          </p:nvPr>
        </p:nvSpPr>
        <p:spPr/>
        <p:txBody>
          <a:bodyPr/>
          <a:lstStyle/>
          <a:p>
            <a:fld id="{5653DF01-B0F9-42D0-A428-428C24E488A3}" type="datetimeFigureOut">
              <a:rPr lang="nl-NL" smtClean="0"/>
              <a:t>17-11-2020</a:t>
            </a:fld>
            <a:endParaRPr lang="nl-NL"/>
          </a:p>
        </p:txBody>
      </p:sp>
      <p:sp>
        <p:nvSpPr>
          <p:cNvPr id="6" name="Tijdelijke aanduiding voor voettekst 5">
            <a:extLst>
              <a:ext uri="{FF2B5EF4-FFF2-40B4-BE49-F238E27FC236}">
                <a16:creationId xmlns:a16="http://schemas.microsoft.com/office/drawing/2014/main" id="{444244B9-F3DD-48C4-95CF-275FF64EAB7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3B0F35-6030-40A2-8220-96C9F41D8E0D}"/>
              </a:ext>
            </a:extLst>
          </p:cNvPr>
          <p:cNvSpPr>
            <a:spLocks noGrp="1"/>
          </p:cNvSpPr>
          <p:nvPr>
            <p:ph type="sldNum" sz="quarter" idx="12"/>
          </p:nvPr>
        </p:nvSpPr>
        <p:spPr/>
        <p:txBody>
          <a:bodyPr/>
          <a:lstStyle/>
          <a:p>
            <a:fld id="{E42BED45-9AAE-467B-B0D6-935039B2F5F6}" type="slidenum">
              <a:rPr lang="nl-NL" smtClean="0"/>
              <a:t>‹nr.›</a:t>
            </a:fld>
            <a:endParaRPr lang="nl-NL"/>
          </a:p>
        </p:txBody>
      </p:sp>
    </p:spTree>
    <p:extLst>
      <p:ext uri="{BB962C8B-B14F-4D97-AF65-F5344CB8AC3E}">
        <p14:creationId xmlns:p14="http://schemas.microsoft.com/office/powerpoint/2010/main" val="362524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CCA20-CB0E-446B-9AF8-E09BA2ACAB3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D44E89B-C62B-4A22-BFC4-94749917A6F7}"/>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4058EC-1F99-4966-9ED1-217F805DCAB1}"/>
              </a:ext>
            </a:extLst>
          </p:cNvPr>
          <p:cNvSpPr>
            <a:spLocks noGrp="1"/>
          </p:cNvSpPr>
          <p:nvPr>
            <p:ph type="dt" sz="half" idx="10"/>
          </p:nvPr>
        </p:nvSpPr>
        <p:spPr/>
        <p:txBody>
          <a:bodyPr/>
          <a:lstStyle/>
          <a:p>
            <a:fld id="{5FA36286-1452-4728-A295-E91122D483DC}" type="datetime1">
              <a:rPr lang="nl-NL" smtClean="0"/>
              <a:t>17-11-2020</a:t>
            </a:fld>
            <a:endParaRPr lang="nl-NL"/>
          </a:p>
        </p:txBody>
      </p:sp>
      <p:sp>
        <p:nvSpPr>
          <p:cNvPr id="5" name="Tijdelijke aanduiding voor voettekst 4">
            <a:extLst>
              <a:ext uri="{FF2B5EF4-FFF2-40B4-BE49-F238E27FC236}">
                <a16:creationId xmlns:a16="http://schemas.microsoft.com/office/drawing/2014/main" id="{CFC1A320-06F4-4EEB-ACC4-17453AE2A7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97524AD-E945-4967-877A-82C8BF3926D5}"/>
              </a:ext>
            </a:extLst>
          </p:cNvPr>
          <p:cNvSpPr>
            <a:spLocks noGrp="1"/>
          </p:cNvSpPr>
          <p:nvPr>
            <p:ph type="sldNum" sz="quarter" idx="12"/>
          </p:nvPr>
        </p:nvSpPr>
        <p:spPr/>
        <p:txBody>
          <a:bodyPr/>
          <a:lstStyle/>
          <a:p>
            <a:fld id="{7253094A-A20C-43B9-99DF-25F86D9673AC}" type="slidenum">
              <a:rPr lang="nl-NL" smtClean="0"/>
              <a:t>‹nr.›</a:t>
            </a:fld>
            <a:endParaRPr lang="nl-NL"/>
          </a:p>
        </p:txBody>
      </p:sp>
    </p:spTree>
    <p:extLst>
      <p:ext uri="{BB962C8B-B14F-4D97-AF65-F5344CB8AC3E}">
        <p14:creationId xmlns:p14="http://schemas.microsoft.com/office/powerpoint/2010/main" val="527404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4B29B-6286-4FAA-BF18-E6B6684E72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949C8B9-A2E3-47CF-923F-052FA2294C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03F62F3-B02C-49AA-8334-93BE40130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106F2C7-ECF4-41A2-80A1-0D682F2C5535}"/>
              </a:ext>
            </a:extLst>
          </p:cNvPr>
          <p:cNvSpPr>
            <a:spLocks noGrp="1"/>
          </p:cNvSpPr>
          <p:nvPr>
            <p:ph type="dt" sz="half" idx="10"/>
          </p:nvPr>
        </p:nvSpPr>
        <p:spPr/>
        <p:txBody>
          <a:bodyPr/>
          <a:lstStyle/>
          <a:p>
            <a:fld id="{5653DF01-B0F9-42D0-A428-428C24E488A3}" type="datetimeFigureOut">
              <a:rPr lang="nl-NL" smtClean="0"/>
              <a:t>17-11-2020</a:t>
            </a:fld>
            <a:endParaRPr lang="nl-NL"/>
          </a:p>
        </p:txBody>
      </p:sp>
      <p:sp>
        <p:nvSpPr>
          <p:cNvPr id="6" name="Tijdelijke aanduiding voor voettekst 5">
            <a:extLst>
              <a:ext uri="{FF2B5EF4-FFF2-40B4-BE49-F238E27FC236}">
                <a16:creationId xmlns:a16="http://schemas.microsoft.com/office/drawing/2014/main" id="{488A877A-371E-45E7-B50C-F34820C7722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D72F25-C558-4C59-A573-01491DD54679}"/>
              </a:ext>
            </a:extLst>
          </p:cNvPr>
          <p:cNvSpPr>
            <a:spLocks noGrp="1"/>
          </p:cNvSpPr>
          <p:nvPr>
            <p:ph type="sldNum" sz="quarter" idx="12"/>
          </p:nvPr>
        </p:nvSpPr>
        <p:spPr/>
        <p:txBody>
          <a:bodyPr/>
          <a:lstStyle/>
          <a:p>
            <a:fld id="{E42BED45-9AAE-467B-B0D6-935039B2F5F6}" type="slidenum">
              <a:rPr lang="nl-NL" smtClean="0"/>
              <a:t>‹nr.›</a:t>
            </a:fld>
            <a:endParaRPr lang="nl-NL"/>
          </a:p>
        </p:txBody>
      </p:sp>
    </p:spTree>
    <p:extLst>
      <p:ext uri="{BB962C8B-B14F-4D97-AF65-F5344CB8AC3E}">
        <p14:creationId xmlns:p14="http://schemas.microsoft.com/office/powerpoint/2010/main" val="376144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663681-1FC5-4415-B24F-0AE75B2E2F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3E72880-4485-4724-A8BB-85BA039C008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F775F6-AE7D-47F8-9175-383F5E6E0C5B}"/>
              </a:ext>
            </a:extLst>
          </p:cNvPr>
          <p:cNvSpPr>
            <a:spLocks noGrp="1"/>
          </p:cNvSpPr>
          <p:nvPr>
            <p:ph type="dt" sz="half" idx="10"/>
          </p:nvPr>
        </p:nvSpPr>
        <p:spPr/>
        <p:txBody>
          <a:bodyPr/>
          <a:lstStyle/>
          <a:p>
            <a:fld id="{5653DF01-B0F9-42D0-A428-428C24E488A3}"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0527B2A0-F902-47FA-92A5-0B2AAEEC90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831351-9EB1-4CDF-A746-0C9F5C5991AC}"/>
              </a:ext>
            </a:extLst>
          </p:cNvPr>
          <p:cNvSpPr>
            <a:spLocks noGrp="1"/>
          </p:cNvSpPr>
          <p:nvPr>
            <p:ph type="sldNum" sz="quarter" idx="12"/>
          </p:nvPr>
        </p:nvSpPr>
        <p:spPr/>
        <p:txBody>
          <a:bodyPr/>
          <a:lstStyle/>
          <a:p>
            <a:fld id="{E42BED45-9AAE-467B-B0D6-935039B2F5F6}" type="slidenum">
              <a:rPr lang="nl-NL" smtClean="0"/>
              <a:t>‹nr.›</a:t>
            </a:fld>
            <a:endParaRPr lang="nl-NL"/>
          </a:p>
        </p:txBody>
      </p:sp>
    </p:spTree>
    <p:extLst>
      <p:ext uri="{BB962C8B-B14F-4D97-AF65-F5344CB8AC3E}">
        <p14:creationId xmlns:p14="http://schemas.microsoft.com/office/powerpoint/2010/main" val="1764283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B8D2D84-EFB0-4C87-A12E-71925EBD034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0CA2A0D-4DA3-4E75-A0A8-03C4845C36F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6E6A133-FB37-44DF-A1B2-A9A27F2AA157}"/>
              </a:ext>
            </a:extLst>
          </p:cNvPr>
          <p:cNvSpPr>
            <a:spLocks noGrp="1"/>
          </p:cNvSpPr>
          <p:nvPr>
            <p:ph type="dt" sz="half" idx="10"/>
          </p:nvPr>
        </p:nvSpPr>
        <p:spPr/>
        <p:txBody>
          <a:bodyPr/>
          <a:lstStyle/>
          <a:p>
            <a:fld id="{5653DF01-B0F9-42D0-A428-428C24E488A3}"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4B916C23-A93A-4B77-BF9B-8D6D09E05A9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3447E9-FEA0-4E1F-A794-42A17FF13303}"/>
              </a:ext>
            </a:extLst>
          </p:cNvPr>
          <p:cNvSpPr>
            <a:spLocks noGrp="1"/>
          </p:cNvSpPr>
          <p:nvPr>
            <p:ph type="sldNum" sz="quarter" idx="12"/>
          </p:nvPr>
        </p:nvSpPr>
        <p:spPr/>
        <p:txBody>
          <a:bodyPr/>
          <a:lstStyle/>
          <a:p>
            <a:fld id="{E42BED45-9AAE-467B-B0D6-935039B2F5F6}" type="slidenum">
              <a:rPr lang="nl-NL" smtClean="0"/>
              <a:t>‹nr.›</a:t>
            </a:fld>
            <a:endParaRPr lang="nl-NL"/>
          </a:p>
        </p:txBody>
      </p:sp>
    </p:spTree>
    <p:extLst>
      <p:ext uri="{BB962C8B-B14F-4D97-AF65-F5344CB8AC3E}">
        <p14:creationId xmlns:p14="http://schemas.microsoft.com/office/powerpoint/2010/main" val="59219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B521E-D9E7-4119-8D11-BFE94A06F2E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DEE05C8-838C-41AF-BA41-C0A9120C1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107C2411-1F8A-45E0-B914-F161A63BB425}"/>
              </a:ext>
            </a:extLst>
          </p:cNvPr>
          <p:cNvSpPr>
            <a:spLocks noGrp="1"/>
          </p:cNvSpPr>
          <p:nvPr>
            <p:ph type="dt" sz="half" idx="10"/>
          </p:nvPr>
        </p:nvSpPr>
        <p:spPr/>
        <p:txBody>
          <a:bodyPr/>
          <a:lstStyle/>
          <a:p>
            <a:fld id="{567B95FB-5B27-420D-8013-DF65FC6543CE}" type="datetime1">
              <a:rPr lang="nl-NL" smtClean="0"/>
              <a:t>17-11-2020</a:t>
            </a:fld>
            <a:endParaRPr lang="nl-NL"/>
          </a:p>
        </p:txBody>
      </p:sp>
      <p:sp>
        <p:nvSpPr>
          <p:cNvPr id="5" name="Tijdelijke aanduiding voor voettekst 4">
            <a:extLst>
              <a:ext uri="{FF2B5EF4-FFF2-40B4-BE49-F238E27FC236}">
                <a16:creationId xmlns:a16="http://schemas.microsoft.com/office/drawing/2014/main" id="{D65247F8-A2BF-488B-97E1-0E1D363A4A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B81783-8954-4547-B448-4915AF45D3E3}"/>
              </a:ext>
            </a:extLst>
          </p:cNvPr>
          <p:cNvSpPr>
            <a:spLocks noGrp="1"/>
          </p:cNvSpPr>
          <p:nvPr>
            <p:ph type="sldNum" sz="quarter" idx="12"/>
          </p:nvPr>
        </p:nvSpPr>
        <p:spPr/>
        <p:txBody>
          <a:bodyPr/>
          <a:lstStyle/>
          <a:p>
            <a:fld id="{7253094A-A20C-43B9-99DF-25F86D9673AC}" type="slidenum">
              <a:rPr lang="nl-NL" smtClean="0"/>
              <a:t>‹nr.›</a:t>
            </a:fld>
            <a:endParaRPr lang="nl-NL"/>
          </a:p>
        </p:txBody>
      </p:sp>
    </p:spTree>
    <p:extLst>
      <p:ext uri="{BB962C8B-B14F-4D97-AF65-F5344CB8AC3E}">
        <p14:creationId xmlns:p14="http://schemas.microsoft.com/office/powerpoint/2010/main" val="1519568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3ADD23-9D96-4CDD-9E19-54B88475BD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E984B2D-2475-479F-BA14-34F79B1DD2C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C6F8AC0-0605-4926-8B9F-A269612135BE}"/>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FD777D7-6B6E-40BA-ABF3-362985B801EA}"/>
              </a:ext>
            </a:extLst>
          </p:cNvPr>
          <p:cNvSpPr>
            <a:spLocks noGrp="1"/>
          </p:cNvSpPr>
          <p:nvPr>
            <p:ph type="dt" sz="half" idx="10"/>
          </p:nvPr>
        </p:nvSpPr>
        <p:spPr/>
        <p:txBody>
          <a:bodyPr/>
          <a:lstStyle/>
          <a:p>
            <a:fld id="{882D3DD0-7A28-4410-92F5-107680CE748B}" type="datetime1">
              <a:rPr lang="nl-NL" smtClean="0"/>
              <a:t>17-11-2020</a:t>
            </a:fld>
            <a:endParaRPr lang="nl-NL"/>
          </a:p>
        </p:txBody>
      </p:sp>
      <p:sp>
        <p:nvSpPr>
          <p:cNvPr id="6" name="Tijdelijke aanduiding voor voettekst 5">
            <a:extLst>
              <a:ext uri="{FF2B5EF4-FFF2-40B4-BE49-F238E27FC236}">
                <a16:creationId xmlns:a16="http://schemas.microsoft.com/office/drawing/2014/main" id="{5D0F83C9-2166-4B29-B4CA-19DCC2ED5DB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2AAAF7F-628E-4956-A141-18237BD8009F}"/>
              </a:ext>
            </a:extLst>
          </p:cNvPr>
          <p:cNvSpPr>
            <a:spLocks noGrp="1"/>
          </p:cNvSpPr>
          <p:nvPr>
            <p:ph type="sldNum" sz="quarter" idx="12"/>
          </p:nvPr>
        </p:nvSpPr>
        <p:spPr/>
        <p:txBody>
          <a:bodyPr/>
          <a:lstStyle/>
          <a:p>
            <a:fld id="{7253094A-A20C-43B9-99DF-25F86D9673AC}" type="slidenum">
              <a:rPr lang="nl-NL" smtClean="0"/>
              <a:t>‹nr.›</a:t>
            </a:fld>
            <a:endParaRPr lang="nl-NL"/>
          </a:p>
        </p:txBody>
      </p:sp>
    </p:spTree>
    <p:extLst>
      <p:ext uri="{BB962C8B-B14F-4D97-AF65-F5344CB8AC3E}">
        <p14:creationId xmlns:p14="http://schemas.microsoft.com/office/powerpoint/2010/main" val="44311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0D4C6-5AD1-4B04-86ED-67CF4129335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BAF9940-CD00-489E-99A3-6CEF7C18A8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CD82399-77C1-4CA3-A060-927CC159570D}"/>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004D01B-7736-4AAD-B511-BCD548A5B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A3679CA9-70C6-443B-B4A6-56D47C9B43C3}"/>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675DF16-4CDB-461B-A2E1-57283806A4AD}"/>
              </a:ext>
            </a:extLst>
          </p:cNvPr>
          <p:cNvSpPr>
            <a:spLocks noGrp="1"/>
          </p:cNvSpPr>
          <p:nvPr>
            <p:ph type="dt" sz="half" idx="10"/>
          </p:nvPr>
        </p:nvSpPr>
        <p:spPr/>
        <p:txBody>
          <a:bodyPr/>
          <a:lstStyle/>
          <a:p>
            <a:fld id="{0B112D0B-1FCC-4271-BE7F-A0641F8F14C8}" type="datetime1">
              <a:rPr lang="nl-NL" smtClean="0"/>
              <a:t>17-11-2020</a:t>
            </a:fld>
            <a:endParaRPr lang="nl-NL"/>
          </a:p>
        </p:txBody>
      </p:sp>
      <p:sp>
        <p:nvSpPr>
          <p:cNvPr id="8" name="Tijdelijke aanduiding voor voettekst 7">
            <a:extLst>
              <a:ext uri="{FF2B5EF4-FFF2-40B4-BE49-F238E27FC236}">
                <a16:creationId xmlns:a16="http://schemas.microsoft.com/office/drawing/2014/main" id="{6FA81507-B46F-4FD7-A3C7-D8B5113427F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3D8DDA6-77D2-4ECD-9F8E-28D49D861DB0}"/>
              </a:ext>
            </a:extLst>
          </p:cNvPr>
          <p:cNvSpPr>
            <a:spLocks noGrp="1"/>
          </p:cNvSpPr>
          <p:nvPr>
            <p:ph type="sldNum" sz="quarter" idx="12"/>
          </p:nvPr>
        </p:nvSpPr>
        <p:spPr/>
        <p:txBody>
          <a:bodyPr/>
          <a:lstStyle/>
          <a:p>
            <a:fld id="{7253094A-A20C-43B9-99DF-25F86D9673AC}" type="slidenum">
              <a:rPr lang="nl-NL" smtClean="0"/>
              <a:t>‹nr.›</a:t>
            </a:fld>
            <a:endParaRPr lang="nl-NL"/>
          </a:p>
        </p:txBody>
      </p:sp>
    </p:spTree>
    <p:extLst>
      <p:ext uri="{BB962C8B-B14F-4D97-AF65-F5344CB8AC3E}">
        <p14:creationId xmlns:p14="http://schemas.microsoft.com/office/powerpoint/2010/main" val="286714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2C810-B195-4D23-982C-1385BE71F52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1DC372B-E339-4819-82F8-9B78BCF314F5}"/>
              </a:ext>
            </a:extLst>
          </p:cNvPr>
          <p:cNvSpPr>
            <a:spLocks noGrp="1"/>
          </p:cNvSpPr>
          <p:nvPr>
            <p:ph type="dt" sz="half" idx="10"/>
          </p:nvPr>
        </p:nvSpPr>
        <p:spPr/>
        <p:txBody>
          <a:bodyPr/>
          <a:lstStyle/>
          <a:p>
            <a:fld id="{DE31D544-ED9E-48C2-B88C-105F00C40917}" type="datetime1">
              <a:rPr lang="nl-NL" smtClean="0"/>
              <a:t>17-11-2020</a:t>
            </a:fld>
            <a:endParaRPr lang="nl-NL"/>
          </a:p>
        </p:txBody>
      </p:sp>
      <p:sp>
        <p:nvSpPr>
          <p:cNvPr id="4" name="Tijdelijke aanduiding voor voettekst 3">
            <a:extLst>
              <a:ext uri="{FF2B5EF4-FFF2-40B4-BE49-F238E27FC236}">
                <a16:creationId xmlns:a16="http://schemas.microsoft.com/office/drawing/2014/main" id="{35469B40-C9E1-4DF2-A9FB-B0C6DDF3CA3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43B58E8-A921-4A6B-96E1-E051F8B3FB6B}"/>
              </a:ext>
            </a:extLst>
          </p:cNvPr>
          <p:cNvSpPr>
            <a:spLocks noGrp="1"/>
          </p:cNvSpPr>
          <p:nvPr>
            <p:ph type="sldNum" sz="quarter" idx="12"/>
          </p:nvPr>
        </p:nvSpPr>
        <p:spPr/>
        <p:txBody>
          <a:bodyPr/>
          <a:lstStyle/>
          <a:p>
            <a:fld id="{7253094A-A20C-43B9-99DF-25F86D9673AC}" type="slidenum">
              <a:rPr lang="nl-NL" smtClean="0"/>
              <a:t>‹nr.›</a:t>
            </a:fld>
            <a:endParaRPr lang="nl-NL"/>
          </a:p>
        </p:txBody>
      </p:sp>
    </p:spTree>
    <p:extLst>
      <p:ext uri="{BB962C8B-B14F-4D97-AF65-F5344CB8AC3E}">
        <p14:creationId xmlns:p14="http://schemas.microsoft.com/office/powerpoint/2010/main" val="202095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2819C03-729B-41AA-AD6F-5608BD126183}"/>
              </a:ext>
            </a:extLst>
          </p:cNvPr>
          <p:cNvSpPr>
            <a:spLocks noGrp="1"/>
          </p:cNvSpPr>
          <p:nvPr>
            <p:ph type="dt" sz="half" idx="10"/>
          </p:nvPr>
        </p:nvSpPr>
        <p:spPr/>
        <p:txBody>
          <a:bodyPr/>
          <a:lstStyle/>
          <a:p>
            <a:fld id="{CE0E7DA7-5FC9-47FF-9D68-DD47D7C74922}" type="datetime1">
              <a:rPr lang="nl-NL" smtClean="0"/>
              <a:t>17-11-2020</a:t>
            </a:fld>
            <a:endParaRPr lang="nl-NL"/>
          </a:p>
        </p:txBody>
      </p:sp>
      <p:sp>
        <p:nvSpPr>
          <p:cNvPr id="3" name="Tijdelijke aanduiding voor voettekst 2">
            <a:extLst>
              <a:ext uri="{FF2B5EF4-FFF2-40B4-BE49-F238E27FC236}">
                <a16:creationId xmlns:a16="http://schemas.microsoft.com/office/drawing/2014/main" id="{BB450629-EAB2-4B2E-B59D-1FEF5108323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A90E752-DA42-4E59-990E-90EF57FD80D0}"/>
              </a:ext>
            </a:extLst>
          </p:cNvPr>
          <p:cNvSpPr>
            <a:spLocks noGrp="1"/>
          </p:cNvSpPr>
          <p:nvPr>
            <p:ph type="sldNum" sz="quarter" idx="12"/>
          </p:nvPr>
        </p:nvSpPr>
        <p:spPr/>
        <p:txBody>
          <a:bodyPr/>
          <a:lstStyle/>
          <a:p>
            <a:fld id="{7253094A-A20C-43B9-99DF-25F86D9673AC}" type="slidenum">
              <a:rPr lang="nl-NL" smtClean="0"/>
              <a:t>‹nr.›</a:t>
            </a:fld>
            <a:endParaRPr lang="nl-NL"/>
          </a:p>
        </p:txBody>
      </p:sp>
    </p:spTree>
    <p:extLst>
      <p:ext uri="{BB962C8B-B14F-4D97-AF65-F5344CB8AC3E}">
        <p14:creationId xmlns:p14="http://schemas.microsoft.com/office/powerpoint/2010/main" val="78614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D89CF-D9BE-4033-AFF3-ACF2ABABC94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D093821-1751-45BA-B272-626226F00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E21D1A5-D299-4F10-B0A1-60AC21EDA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EEA7091-B59E-4858-8058-80EF756CD591}"/>
              </a:ext>
            </a:extLst>
          </p:cNvPr>
          <p:cNvSpPr>
            <a:spLocks noGrp="1"/>
          </p:cNvSpPr>
          <p:nvPr>
            <p:ph type="dt" sz="half" idx="10"/>
          </p:nvPr>
        </p:nvSpPr>
        <p:spPr/>
        <p:txBody>
          <a:bodyPr/>
          <a:lstStyle/>
          <a:p>
            <a:fld id="{49D019D1-54E0-435A-912F-17BCB4ECA0C7}" type="datetime1">
              <a:rPr lang="nl-NL" smtClean="0"/>
              <a:t>17-11-2020</a:t>
            </a:fld>
            <a:endParaRPr lang="nl-NL"/>
          </a:p>
        </p:txBody>
      </p:sp>
      <p:sp>
        <p:nvSpPr>
          <p:cNvPr id="6" name="Tijdelijke aanduiding voor voettekst 5">
            <a:extLst>
              <a:ext uri="{FF2B5EF4-FFF2-40B4-BE49-F238E27FC236}">
                <a16:creationId xmlns:a16="http://schemas.microsoft.com/office/drawing/2014/main" id="{7A256889-F0A4-4C2C-86CE-5ABFCD2B480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257715A-BEF3-47C5-92C8-E674AF2B7F88}"/>
              </a:ext>
            </a:extLst>
          </p:cNvPr>
          <p:cNvSpPr>
            <a:spLocks noGrp="1"/>
          </p:cNvSpPr>
          <p:nvPr>
            <p:ph type="sldNum" sz="quarter" idx="12"/>
          </p:nvPr>
        </p:nvSpPr>
        <p:spPr/>
        <p:txBody>
          <a:bodyPr/>
          <a:lstStyle/>
          <a:p>
            <a:fld id="{7253094A-A20C-43B9-99DF-25F86D9673AC}" type="slidenum">
              <a:rPr lang="nl-NL" smtClean="0"/>
              <a:t>‹nr.›</a:t>
            </a:fld>
            <a:endParaRPr lang="nl-NL"/>
          </a:p>
        </p:txBody>
      </p:sp>
    </p:spTree>
    <p:extLst>
      <p:ext uri="{BB962C8B-B14F-4D97-AF65-F5344CB8AC3E}">
        <p14:creationId xmlns:p14="http://schemas.microsoft.com/office/powerpoint/2010/main" val="218212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B73C0-0DF9-4E4C-9607-549EFCABF3C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90EB3FA-CB38-430B-8FEF-A505BAA44D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F83AB21-B7A1-478D-AA92-B54B3857B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420167E-3D29-4B80-AE5D-037D54D81262}"/>
              </a:ext>
            </a:extLst>
          </p:cNvPr>
          <p:cNvSpPr>
            <a:spLocks noGrp="1"/>
          </p:cNvSpPr>
          <p:nvPr>
            <p:ph type="dt" sz="half" idx="10"/>
          </p:nvPr>
        </p:nvSpPr>
        <p:spPr/>
        <p:txBody>
          <a:bodyPr/>
          <a:lstStyle/>
          <a:p>
            <a:fld id="{E24E567F-7E59-4391-B19F-4A57383B7B3B}" type="datetime1">
              <a:rPr lang="nl-NL" smtClean="0"/>
              <a:t>17-11-2020</a:t>
            </a:fld>
            <a:endParaRPr lang="nl-NL"/>
          </a:p>
        </p:txBody>
      </p:sp>
      <p:sp>
        <p:nvSpPr>
          <p:cNvPr id="6" name="Tijdelijke aanduiding voor voettekst 5">
            <a:extLst>
              <a:ext uri="{FF2B5EF4-FFF2-40B4-BE49-F238E27FC236}">
                <a16:creationId xmlns:a16="http://schemas.microsoft.com/office/drawing/2014/main" id="{8C03DE38-A212-4277-B70D-6227FF0F18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B18B1C1-A6FC-4968-BB3E-49BF035CB57C}"/>
              </a:ext>
            </a:extLst>
          </p:cNvPr>
          <p:cNvSpPr>
            <a:spLocks noGrp="1"/>
          </p:cNvSpPr>
          <p:nvPr>
            <p:ph type="sldNum" sz="quarter" idx="12"/>
          </p:nvPr>
        </p:nvSpPr>
        <p:spPr/>
        <p:txBody>
          <a:bodyPr/>
          <a:lstStyle/>
          <a:p>
            <a:fld id="{7253094A-A20C-43B9-99DF-25F86D9673AC}" type="slidenum">
              <a:rPr lang="nl-NL" smtClean="0"/>
              <a:t>‹nr.›</a:t>
            </a:fld>
            <a:endParaRPr lang="nl-NL"/>
          </a:p>
        </p:txBody>
      </p:sp>
    </p:spTree>
    <p:extLst>
      <p:ext uri="{BB962C8B-B14F-4D97-AF65-F5344CB8AC3E}">
        <p14:creationId xmlns:p14="http://schemas.microsoft.com/office/powerpoint/2010/main" val="296317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8A441F2-F81D-4F42-AB3F-9BA9ADA19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02BABF-4646-4273-BEF9-5168A27E8E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8B2197-4CF9-493C-AD4E-C80D05E3F3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142BB-6ABB-4747-8FD8-F2104FC54532}" type="datetime1">
              <a:rPr lang="nl-NL" smtClean="0"/>
              <a:t>17-11-2020</a:t>
            </a:fld>
            <a:endParaRPr lang="nl-NL"/>
          </a:p>
        </p:txBody>
      </p:sp>
      <p:sp>
        <p:nvSpPr>
          <p:cNvPr id="5" name="Tijdelijke aanduiding voor voettekst 4">
            <a:extLst>
              <a:ext uri="{FF2B5EF4-FFF2-40B4-BE49-F238E27FC236}">
                <a16:creationId xmlns:a16="http://schemas.microsoft.com/office/drawing/2014/main" id="{8D7A0D63-14E9-4069-8328-AAEF02189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0C66B75-7E80-426C-A8CD-15E05AD59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3094A-A20C-43B9-99DF-25F86D9673AC}" type="slidenum">
              <a:rPr lang="nl-NL" smtClean="0"/>
              <a:t>‹nr.›</a:t>
            </a:fld>
            <a:endParaRPr lang="nl-NL"/>
          </a:p>
        </p:txBody>
      </p:sp>
    </p:spTree>
    <p:extLst>
      <p:ext uri="{BB962C8B-B14F-4D97-AF65-F5344CB8AC3E}">
        <p14:creationId xmlns:p14="http://schemas.microsoft.com/office/powerpoint/2010/main" val="3877309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5EF5EF-B894-43B7-B86F-CC5D73EBD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AE9DF11-7373-4996-A7C1-6284A6F6C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C62D9F-AB70-42CC-87F9-AD280A738C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3DF01-B0F9-42D0-A428-428C24E488A3}"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A8B08C72-9C01-4614-81AE-C8C2D0F138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660C0BE-661F-4125-8E31-AA3825AAC6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BED45-9AAE-467B-B0D6-935039B2F5F6}" type="slidenum">
              <a:rPr lang="nl-NL" smtClean="0"/>
              <a:t>‹nr.›</a:t>
            </a:fld>
            <a:endParaRPr lang="nl-NL"/>
          </a:p>
        </p:txBody>
      </p:sp>
    </p:spTree>
    <p:extLst>
      <p:ext uri="{BB962C8B-B14F-4D97-AF65-F5344CB8AC3E}">
        <p14:creationId xmlns:p14="http://schemas.microsoft.com/office/powerpoint/2010/main" val="806826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timo@timove.n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36CA1-7833-4A6F-A8DA-69C240CF5836}"/>
              </a:ext>
            </a:extLst>
          </p:cNvPr>
          <p:cNvSpPr>
            <a:spLocks noGrp="1"/>
          </p:cNvSpPr>
          <p:nvPr>
            <p:ph type="ctrTitle"/>
          </p:nvPr>
        </p:nvSpPr>
        <p:spPr>
          <a:xfrm>
            <a:off x="1926672" y="1405140"/>
            <a:ext cx="10265328" cy="1245452"/>
          </a:xfrm>
        </p:spPr>
        <p:txBody>
          <a:bodyPr>
            <a:noAutofit/>
          </a:bodyPr>
          <a:lstStyle/>
          <a:p>
            <a:r>
              <a:rPr lang="nl-NL" sz="6600" dirty="0">
                <a:solidFill>
                  <a:srgbClr val="002060"/>
                </a:solidFill>
              </a:rPr>
              <a:t>Stapje voor stapje naar aardgasvrije wijk in Zwolle</a:t>
            </a:r>
          </a:p>
        </p:txBody>
      </p:sp>
      <p:sp>
        <p:nvSpPr>
          <p:cNvPr id="3" name="Ondertitel 2">
            <a:extLst>
              <a:ext uri="{FF2B5EF4-FFF2-40B4-BE49-F238E27FC236}">
                <a16:creationId xmlns:a16="http://schemas.microsoft.com/office/drawing/2014/main" id="{F9F941A0-4AB8-46BA-A7A2-3DF901D1232A}"/>
              </a:ext>
            </a:extLst>
          </p:cNvPr>
          <p:cNvSpPr>
            <a:spLocks noGrp="1"/>
          </p:cNvSpPr>
          <p:nvPr>
            <p:ph type="subTitle" idx="1"/>
          </p:nvPr>
        </p:nvSpPr>
        <p:spPr>
          <a:xfrm>
            <a:off x="5815874" y="5630233"/>
            <a:ext cx="2486922" cy="819616"/>
          </a:xfrm>
        </p:spPr>
        <p:txBody>
          <a:bodyPr>
            <a:normAutofit fontScale="92500" lnSpcReduction="10000"/>
          </a:bodyPr>
          <a:lstStyle/>
          <a:p>
            <a:r>
              <a:rPr lang="nl-NL" dirty="0">
                <a:solidFill>
                  <a:schemeClr val="bg1">
                    <a:lumMod val="50000"/>
                  </a:schemeClr>
                </a:solidFill>
              </a:rPr>
              <a:t>19 november 2020</a:t>
            </a:r>
          </a:p>
          <a:p>
            <a:r>
              <a:rPr lang="nl-NL" dirty="0">
                <a:solidFill>
                  <a:schemeClr val="bg1">
                    <a:lumMod val="50000"/>
                  </a:schemeClr>
                </a:solidFill>
              </a:rPr>
              <a:t>Timo Veen</a:t>
            </a:r>
          </a:p>
        </p:txBody>
      </p:sp>
      <p:pic>
        <p:nvPicPr>
          <p:cNvPr id="7" name="Picture 4" descr="Logo">
            <a:extLst>
              <a:ext uri="{FF2B5EF4-FFF2-40B4-BE49-F238E27FC236}">
                <a16:creationId xmlns:a16="http://schemas.microsoft.com/office/drawing/2014/main" id="{655310BD-DA0E-4F31-99E7-FB380C517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9" y="412078"/>
            <a:ext cx="2486923" cy="27136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et laatste nieuws over duurzaam bouwen | Duurzaam Gebouwd">
            <a:extLst>
              <a:ext uri="{FF2B5EF4-FFF2-40B4-BE49-F238E27FC236}">
                <a16:creationId xmlns:a16="http://schemas.microsoft.com/office/drawing/2014/main" id="{25CB9836-3638-435E-B86E-0B681FE59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461" y="3533205"/>
            <a:ext cx="6363749" cy="121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89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3D7D9EC4-231C-4CDC-AD86-C5199D0B823C}"/>
              </a:ext>
            </a:extLst>
          </p:cNvPr>
          <p:cNvPicPr>
            <a:picLocks noGrp="1" noChangeAspect="1"/>
          </p:cNvPicPr>
          <p:nvPr>
            <p:ph idx="1"/>
          </p:nvPr>
        </p:nvPicPr>
        <p:blipFill>
          <a:blip r:embed="rId2"/>
          <a:stretch>
            <a:fillRect/>
          </a:stretch>
        </p:blipFill>
        <p:spPr>
          <a:xfrm>
            <a:off x="4058159" y="1392452"/>
            <a:ext cx="3944467" cy="5146460"/>
          </a:xfrm>
          <a:prstGeom prst="rect">
            <a:avLst/>
          </a:prstGeom>
          <a:ln w="12700">
            <a:solidFill>
              <a:schemeClr val="tx1"/>
            </a:solidFill>
          </a:ln>
        </p:spPr>
      </p:pic>
      <p:sp>
        <p:nvSpPr>
          <p:cNvPr id="4" name="Tijdelijke aanduiding voor dianummer 3">
            <a:extLst>
              <a:ext uri="{FF2B5EF4-FFF2-40B4-BE49-F238E27FC236}">
                <a16:creationId xmlns:a16="http://schemas.microsoft.com/office/drawing/2014/main" id="{5333086A-4EED-4CBD-A501-00CBA2AF30DD}"/>
              </a:ext>
            </a:extLst>
          </p:cNvPr>
          <p:cNvSpPr>
            <a:spLocks noGrp="1"/>
          </p:cNvSpPr>
          <p:nvPr>
            <p:ph type="sldNum" sz="quarter" idx="12"/>
          </p:nvPr>
        </p:nvSpPr>
        <p:spPr/>
        <p:txBody>
          <a:bodyPr/>
          <a:lstStyle/>
          <a:p>
            <a:fld id="{7253094A-A20C-43B9-99DF-25F86D9673AC}" type="slidenum">
              <a:rPr lang="nl-NL" smtClean="0"/>
              <a:t>10</a:t>
            </a:fld>
            <a:endParaRPr lang="nl-NL"/>
          </a:p>
        </p:txBody>
      </p:sp>
      <p:pic>
        <p:nvPicPr>
          <p:cNvPr id="6" name="Picture 4" descr="Logo">
            <a:extLst>
              <a:ext uri="{FF2B5EF4-FFF2-40B4-BE49-F238E27FC236}">
                <a16:creationId xmlns:a16="http://schemas.microsoft.com/office/drawing/2014/main" id="{DF8C15AE-DE5B-4861-A23D-1158D832B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6B0FBE44-BA67-4014-9A22-278B4565EEF9}"/>
              </a:ext>
            </a:extLst>
          </p:cNvPr>
          <p:cNvSpPr>
            <a:spLocks noGrp="1"/>
          </p:cNvSpPr>
          <p:nvPr>
            <p:ph type="title"/>
          </p:nvPr>
        </p:nvSpPr>
        <p:spPr>
          <a:xfrm>
            <a:off x="838200" y="264457"/>
            <a:ext cx="10515600" cy="1325563"/>
          </a:xfrm>
        </p:spPr>
        <p:txBody>
          <a:bodyPr>
            <a:normAutofit/>
          </a:bodyPr>
          <a:lstStyle/>
          <a:p>
            <a:r>
              <a:rPr lang="nl-NL" dirty="0">
                <a:solidFill>
                  <a:srgbClr val="002060"/>
                </a:solidFill>
              </a:rPr>
              <a:t>Wijktransitieplan gereed </a:t>
            </a:r>
            <a:r>
              <a:rPr lang="nl-NL" sz="2400" dirty="0">
                <a:solidFill>
                  <a:srgbClr val="002060"/>
                </a:solidFill>
              </a:rPr>
              <a:t>(maart 2019)</a:t>
            </a:r>
          </a:p>
        </p:txBody>
      </p:sp>
      <p:pic>
        <p:nvPicPr>
          <p:cNvPr id="2" name="Afbeelding 1">
            <a:extLst>
              <a:ext uri="{FF2B5EF4-FFF2-40B4-BE49-F238E27FC236}">
                <a16:creationId xmlns:a16="http://schemas.microsoft.com/office/drawing/2014/main" id="{8B62BE63-1F58-44D1-B128-B80F860E39BB}"/>
              </a:ext>
            </a:extLst>
          </p:cNvPr>
          <p:cNvPicPr>
            <a:picLocks noChangeAspect="1"/>
          </p:cNvPicPr>
          <p:nvPr/>
        </p:nvPicPr>
        <p:blipFill>
          <a:blip r:embed="rId4"/>
          <a:stretch>
            <a:fillRect/>
          </a:stretch>
        </p:blipFill>
        <p:spPr>
          <a:xfrm>
            <a:off x="7611590" y="1641747"/>
            <a:ext cx="4070739" cy="2144040"/>
          </a:xfrm>
          <a:prstGeom prst="rect">
            <a:avLst/>
          </a:prstGeom>
        </p:spPr>
      </p:pic>
      <p:pic>
        <p:nvPicPr>
          <p:cNvPr id="3" name="Afbeelding 2">
            <a:extLst>
              <a:ext uri="{FF2B5EF4-FFF2-40B4-BE49-F238E27FC236}">
                <a16:creationId xmlns:a16="http://schemas.microsoft.com/office/drawing/2014/main" id="{2A4AADE6-27EC-48D7-9F23-5205C39CB011}"/>
              </a:ext>
            </a:extLst>
          </p:cNvPr>
          <p:cNvPicPr>
            <a:picLocks noChangeAspect="1"/>
          </p:cNvPicPr>
          <p:nvPr/>
        </p:nvPicPr>
        <p:blipFill>
          <a:blip r:embed="rId5"/>
          <a:stretch>
            <a:fillRect/>
          </a:stretch>
        </p:blipFill>
        <p:spPr>
          <a:xfrm>
            <a:off x="185948" y="3028472"/>
            <a:ext cx="4707579" cy="3042757"/>
          </a:xfrm>
          <a:prstGeom prst="rect">
            <a:avLst/>
          </a:prstGeom>
        </p:spPr>
      </p:pic>
    </p:spTree>
    <p:extLst>
      <p:ext uri="{BB962C8B-B14F-4D97-AF65-F5344CB8AC3E}">
        <p14:creationId xmlns:p14="http://schemas.microsoft.com/office/powerpoint/2010/main" val="110513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3D7D9EC4-231C-4CDC-AD86-C5199D0B823C}"/>
              </a:ext>
            </a:extLst>
          </p:cNvPr>
          <p:cNvPicPr>
            <a:picLocks noGrp="1" noChangeAspect="1"/>
          </p:cNvPicPr>
          <p:nvPr>
            <p:ph idx="1"/>
          </p:nvPr>
        </p:nvPicPr>
        <p:blipFill>
          <a:blip r:embed="rId2"/>
          <a:stretch>
            <a:fillRect/>
          </a:stretch>
        </p:blipFill>
        <p:spPr>
          <a:xfrm>
            <a:off x="4058159" y="1392452"/>
            <a:ext cx="3944467" cy="5146460"/>
          </a:xfrm>
          <a:prstGeom prst="rect">
            <a:avLst/>
          </a:prstGeom>
          <a:ln w="12700">
            <a:solidFill>
              <a:schemeClr val="tx1"/>
            </a:solidFill>
          </a:ln>
        </p:spPr>
      </p:pic>
      <p:sp>
        <p:nvSpPr>
          <p:cNvPr id="4" name="Tijdelijke aanduiding voor dianummer 3">
            <a:extLst>
              <a:ext uri="{FF2B5EF4-FFF2-40B4-BE49-F238E27FC236}">
                <a16:creationId xmlns:a16="http://schemas.microsoft.com/office/drawing/2014/main" id="{5333086A-4EED-4CBD-A501-00CBA2AF30DD}"/>
              </a:ext>
            </a:extLst>
          </p:cNvPr>
          <p:cNvSpPr>
            <a:spLocks noGrp="1"/>
          </p:cNvSpPr>
          <p:nvPr>
            <p:ph type="sldNum" sz="quarter" idx="12"/>
          </p:nvPr>
        </p:nvSpPr>
        <p:spPr/>
        <p:txBody>
          <a:bodyPr/>
          <a:lstStyle/>
          <a:p>
            <a:fld id="{7253094A-A20C-43B9-99DF-25F86D9673AC}" type="slidenum">
              <a:rPr lang="nl-NL" smtClean="0"/>
              <a:t>11</a:t>
            </a:fld>
            <a:endParaRPr lang="nl-NL"/>
          </a:p>
        </p:txBody>
      </p:sp>
      <p:pic>
        <p:nvPicPr>
          <p:cNvPr id="6" name="Picture 4" descr="Logo">
            <a:extLst>
              <a:ext uri="{FF2B5EF4-FFF2-40B4-BE49-F238E27FC236}">
                <a16:creationId xmlns:a16="http://schemas.microsoft.com/office/drawing/2014/main" id="{DF8C15AE-DE5B-4861-A23D-1158D832B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6B0FBE44-BA67-4014-9A22-278B4565EEF9}"/>
              </a:ext>
            </a:extLst>
          </p:cNvPr>
          <p:cNvSpPr>
            <a:spLocks noGrp="1"/>
          </p:cNvSpPr>
          <p:nvPr>
            <p:ph type="title"/>
          </p:nvPr>
        </p:nvSpPr>
        <p:spPr>
          <a:xfrm>
            <a:off x="838200" y="264457"/>
            <a:ext cx="10515600" cy="1325563"/>
          </a:xfrm>
        </p:spPr>
        <p:txBody>
          <a:bodyPr>
            <a:normAutofit/>
          </a:bodyPr>
          <a:lstStyle/>
          <a:p>
            <a:r>
              <a:rPr lang="nl-NL" dirty="0">
                <a:solidFill>
                  <a:srgbClr val="002060"/>
                </a:solidFill>
              </a:rPr>
              <a:t>Wijktransitieplan gereed </a:t>
            </a:r>
            <a:r>
              <a:rPr lang="nl-NL" sz="2400" dirty="0">
                <a:solidFill>
                  <a:srgbClr val="002060"/>
                </a:solidFill>
              </a:rPr>
              <a:t>(maart 2019)</a:t>
            </a:r>
          </a:p>
        </p:txBody>
      </p:sp>
      <p:pic>
        <p:nvPicPr>
          <p:cNvPr id="2" name="Afbeelding 1">
            <a:extLst>
              <a:ext uri="{FF2B5EF4-FFF2-40B4-BE49-F238E27FC236}">
                <a16:creationId xmlns:a16="http://schemas.microsoft.com/office/drawing/2014/main" id="{8B62BE63-1F58-44D1-B128-B80F860E39BB}"/>
              </a:ext>
            </a:extLst>
          </p:cNvPr>
          <p:cNvPicPr>
            <a:picLocks noChangeAspect="1"/>
          </p:cNvPicPr>
          <p:nvPr/>
        </p:nvPicPr>
        <p:blipFill>
          <a:blip r:embed="rId4"/>
          <a:stretch>
            <a:fillRect/>
          </a:stretch>
        </p:blipFill>
        <p:spPr>
          <a:xfrm>
            <a:off x="7611590" y="1641747"/>
            <a:ext cx="4070739" cy="2144040"/>
          </a:xfrm>
          <a:prstGeom prst="rect">
            <a:avLst/>
          </a:prstGeom>
        </p:spPr>
      </p:pic>
      <p:pic>
        <p:nvPicPr>
          <p:cNvPr id="3" name="Afbeelding 2">
            <a:extLst>
              <a:ext uri="{FF2B5EF4-FFF2-40B4-BE49-F238E27FC236}">
                <a16:creationId xmlns:a16="http://schemas.microsoft.com/office/drawing/2014/main" id="{2A4AADE6-27EC-48D7-9F23-5205C39CB011}"/>
              </a:ext>
            </a:extLst>
          </p:cNvPr>
          <p:cNvPicPr>
            <a:picLocks noChangeAspect="1"/>
          </p:cNvPicPr>
          <p:nvPr/>
        </p:nvPicPr>
        <p:blipFill>
          <a:blip r:embed="rId5"/>
          <a:stretch>
            <a:fillRect/>
          </a:stretch>
        </p:blipFill>
        <p:spPr>
          <a:xfrm>
            <a:off x="185948" y="3028472"/>
            <a:ext cx="4707579" cy="3042757"/>
          </a:xfrm>
          <a:prstGeom prst="rect">
            <a:avLst/>
          </a:prstGeom>
        </p:spPr>
      </p:pic>
      <p:sp>
        <p:nvSpPr>
          <p:cNvPr id="8" name="Tijdelijke aanduiding voor inhoud 2">
            <a:extLst>
              <a:ext uri="{FF2B5EF4-FFF2-40B4-BE49-F238E27FC236}">
                <a16:creationId xmlns:a16="http://schemas.microsoft.com/office/drawing/2014/main" id="{AD531997-FE9F-4653-9B39-ADBFEB3A68A2}"/>
              </a:ext>
            </a:extLst>
          </p:cNvPr>
          <p:cNvSpPr txBox="1">
            <a:spLocks/>
          </p:cNvSpPr>
          <p:nvPr/>
        </p:nvSpPr>
        <p:spPr>
          <a:xfrm>
            <a:off x="2678884" y="2278477"/>
            <a:ext cx="5931716" cy="24947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200" u="sng" dirty="0">
                <a:solidFill>
                  <a:srgbClr val="002060"/>
                </a:solidFill>
              </a:rPr>
              <a:t>Realisatiestrategie langs 3 sporen:</a:t>
            </a:r>
            <a:endParaRPr lang="nl-NL" sz="3200" u="sng" dirty="0"/>
          </a:p>
          <a:p>
            <a:pPr marL="514350" indent="-514350">
              <a:buFont typeface="+mj-lt"/>
              <a:buAutoNum type="arabicPeriod"/>
            </a:pPr>
            <a:r>
              <a:rPr lang="nl-NL" dirty="0"/>
              <a:t>Verduurzamen van woningen </a:t>
            </a:r>
          </a:p>
          <a:p>
            <a:pPr marL="514350" indent="-514350">
              <a:buFont typeface="+mj-lt"/>
              <a:buAutoNum type="arabicPeriod"/>
            </a:pPr>
            <a:r>
              <a:rPr lang="nl-NL" dirty="0"/>
              <a:t>Collectief opwekken van energie</a:t>
            </a:r>
            <a:r>
              <a:rPr lang="nl-NL" b="1" dirty="0"/>
              <a:t> </a:t>
            </a:r>
            <a:r>
              <a:rPr lang="nl-NL" dirty="0"/>
              <a:t> </a:t>
            </a:r>
          </a:p>
          <a:p>
            <a:pPr marL="514350" indent="-514350">
              <a:buFont typeface="+mj-lt"/>
              <a:buAutoNum type="arabicPeriod"/>
            </a:pPr>
            <a:r>
              <a:rPr lang="nl-NL" dirty="0"/>
              <a:t>Keuze wijk-energie-systeem</a:t>
            </a:r>
          </a:p>
          <a:p>
            <a:pPr marL="0" indent="0">
              <a:buFont typeface="Arial" panose="020B0604020202020204" pitchFamily="34" charset="0"/>
              <a:buNone/>
            </a:pPr>
            <a:endParaRPr lang="nl-NL" dirty="0">
              <a:solidFill>
                <a:srgbClr val="0070C0"/>
              </a:solidFill>
            </a:endParaRPr>
          </a:p>
          <a:p>
            <a:endParaRPr lang="nl-NL" dirty="0"/>
          </a:p>
        </p:txBody>
      </p:sp>
    </p:spTree>
    <p:extLst>
      <p:ext uri="{BB962C8B-B14F-4D97-AF65-F5344CB8AC3E}">
        <p14:creationId xmlns:p14="http://schemas.microsoft.com/office/powerpoint/2010/main" val="3117793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2BFE7-15B9-4A68-A406-3915FE79A8DC}"/>
              </a:ext>
            </a:extLst>
          </p:cNvPr>
          <p:cNvSpPr>
            <a:spLocks noGrp="1"/>
          </p:cNvSpPr>
          <p:nvPr>
            <p:ph type="title"/>
          </p:nvPr>
        </p:nvSpPr>
        <p:spPr/>
        <p:txBody>
          <a:bodyPr>
            <a:normAutofit/>
          </a:bodyPr>
          <a:lstStyle/>
          <a:p>
            <a:r>
              <a:rPr lang="nl-NL" dirty="0">
                <a:solidFill>
                  <a:srgbClr val="002060"/>
                </a:solidFill>
              </a:rPr>
              <a:t>En dan van ‘papier’ naar het ‘</a:t>
            </a:r>
            <a:r>
              <a:rPr lang="nl-NL" dirty="0" err="1">
                <a:solidFill>
                  <a:srgbClr val="002060"/>
                </a:solidFill>
              </a:rPr>
              <a:t>eggie</a:t>
            </a:r>
            <a:r>
              <a:rPr lang="nl-NL" dirty="0">
                <a:solidFill>
                  <a:srgbClr val="002060"/>
                </a:solidFill>
              </a:rPr>
              <a:t>’</a:t>
            </a:r>
          </a:p>
        </p:txBody>
      </p:sp>
      <p:sp>
        <p:nvSpPr>
          <p:cNvPr id="3" name="Tijdelijke aanduiding voor inhoud 2">
            <a:extLst>
              <a:ext uri="{FF2B5EF4-FFF2-40B4-BE49-F238E27FC236}">
                <a16:creationId xmlns:a16="http://schemas.microsoft.com/office/drawing/2014/main" id="{23E4E709-0439-4F0F-8DDA-E1890C33EE31}"/>
              </a:ext>
            </a:extLst>
          </p:cNvPr>
          <p:cNvSpPr>
            <a:spLocks noGrp="1"/>
          </p:cNvSpPr>
          <p:nvPr>
            <p:ph idx="1"/>
          </p:nvPr>
        </p:nvSpPr>
        <p:spPr>
          <a:xfrm>
            <a:off x="1084977" y="1867570"/>
            <a:ext cx="10679884" cy="4351338"/>
          </a:xfrm>
        </p:spPr>
        <p:txBody>
          <a:bodyPr>
            <a:normAutofit/>
          </a:bodyPr>
          <a:lstStyle/>
          <a:p>
            <a:r>
              <a:rPr lang="nl-NL" dirty="0"/>
              <a:t>De 3 strategieën hebben invloed op:</a:t>
            </a:r>
          </a:p>
          <a:p>
            <a:endParaRPr lang="nl-NL" dirty="0"/>
          </a:p>
          <a:p>
            <a:pPr marL="914400" lvl="1" indent="-457200">
              <a:buFont typeface="+mj-lt"/>
              <a:buAutoNum type="arabicPeriod"/>
            </a:pPr>
            <a:r>
              <a:rPr lang="nl-NL" dirty="0">
                <a:solidFill>
                  <a:srgbClr val="002060"/>
                </a:solidFill>
              </a:rPr>
              <a:t>Verduurzamen</a:t>
            </a:r>
            <a:r>
              <a:rPr lang="nl-NL" dirty="0"/>
              <a:t> </a:t>
            </a:r>
            <a:r>
              <a:rPr lang="nl-NL" dirty="0">
                <a:sym typeface="Wingdings" panose="05000000000000000000" pitchFamily="2" charset="2"/>
              </a:rPr>
              <a:t></a:t>
            </a:r>
            <a:r>
              <a:rPr lang="nl-NL" dirty="0"/>
              <a:t> investeren in woningen/gebouwen</a:t>
            </a:r>
          </a:p>
          <a:p>
            <a:pPr marL="914400" lvl="1" indent="-457200">
              <a:buFont typeface="+mj-lt"/>
              <a:buAutoNum type="arabicPeriod"/>
            </a:pPr>
            <a:endParaRPr lang="nl-NL" dirty="0"/>
          </a:p>
          <a:p>
            <a:pPr marL="914400" lvl="1" indent="-457200">
              <a:buFont typeface="+mj-lt"/>
              <a:buAutoNum type="arabicPeriod"/>
            </a:pPr>
            <a:r>
              <a:rPr lang="nl-NL" dirty="0">
                <a:solidFill>
                  <a:srgbClr val="002060"/>
                </a:solidFill>
              </a:rPr>
              <a:t>Wijkenergiesysteem</a:t>
            </a:r>
            <a:r>
              <a:rPr lang="nl-NL" dirty="0"/>
              <a:t> </a:t>
            </a:r>
            <a:r>
              <a:rPr lang="nl-NL" dirty="0">
                <a:sym typeface="Wingdings" panose="05000000000000000000" pitchFamily="2" charset="2"/>
              </a:rPr>
              <a:t> mate van isoleren en mate van afhankelijkheid</a:t>
            </a:r>
          </a:p>
          <a:p>
            <a:pPr marL="914400" lvl="1" indent="-457200">
              <a:buFont typeface="+mj-lt"/>
              <a:buAutoNum type="arabicPeriod"/>
            </a:pPr>
            <a:endParaRPr lang="nl-NL" dirty="0">
              <a:sym typeface="Wingdings" panose="05000000000000000000" pitchFamily="2" charset="2"/>
            </a:endParaRPr>
          </a:p>
          <a:p>
            <a:pPr marL="914400" lvl="1" indent="-457200">
              <a:buFont typeface="+mj-lt"/>
              <a:buAutoNum type="arabicPeriod"/>
            </a:pPr>
            <a:r>
              <a:rPr lang="nl-NL" dirty="0">
                <a:solidFill>
                  <a:srgbClr val="002060"/>
                </a:solidFill>
              </a:rPr>
              <a:t>Collectief opwekken </a:t>
            </a:r>
            <a:r>
              <a:rPr lang="nl-NL" dirty="0">
                <a:sym typeface="Wingdings" panose="05000000000000000000" pitchFamily="2" charset="2"/>
              </a:rPr>
              <a:t> invloed op omgeving/landschap</a:t>
            </a:r>
          </a:p>
          <a:p>
            <a:endParaRPr lang="nl-NL" dirty="0"/>
          </a:p>
        </p:txBody>
      </p:sp>
      <p:pic>
        <p:nvPicPr>
          <p:cNvPr id="6" name="Picture 4" descr="Logo">
            <a:extLst>
              <a:ext uri="{FF2B5EF4-FFF2-40B4-BE49-F238E27FC236}">
                <a16:creationId xmlns:a16="http://schemas.microsoft.com/office/drawing/2014/main" id="{4E1D51C3-B5CD-43D5-A967-654176B68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3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2BFE7-15B9-4A68-A406-3915FE79A8DC}"/>
              </a:ext>
            </a:extLst>
          </p:cNvPr>
          <p:cNvSpPr>
            <a:spLocks noGrp="1"/>
          </p:cNvSpPr>
          <p:nvPr>
            <p:ph type="title"/>
          </p:nvPr>
        </p:nvSpPr>
        <p:spPr/>
        <p:txBody>
          <a:bodyPr>
            <a:normAutofit/>
          </a:bodyPr>
          <a:lstStyle/>
          <a:p>
            <a:r>
              <a:rPr lang="nl-NL" dirty="0">
                <a:solidFill>
                  <a:srgbClr val="002060"/>
                </a:solidFill>
              </a:rPr>
              <a:t>Nu van ‘papier’ naar het ‘</a:t>
            </a:r>
            <a:r>
              <a:rPr lang="nl-NL" dirty="0" err="1">
                <a:solidFill>
                  <a:srgbClr val="002060"/>
                </a:solidFill>
              </a:rPr>
              <a:t>eggie</a:t>
            </a:r>
            <a:r>
              <a:rPr lang="nl-NL" dirty="0">
                <a:solidFill>
                  <a:srgbClr val="002060"/>
                </a:solidFill>
              </a:rPr>
              <a:t>’</a:t>
            </a:r>
          </a:p>
        </p:txBody>
      </p:sp>
      <p:sp>
        <p:nvSpPr>
          <p:cNvPr id="3" name="Tijdelijke aanduiding voor inhoud 2">
            <a:extLst>
              <a:ext uri="{FF2B5EF4-FFF2-40B4-BE49-F238E27FC236}">
                <a16:creationId xmlns:a16="http://schemas.microsoft.com/office/drawing/2014/main" id="{23E4E709-0439-4F0F-8DDA-E1890C33EE31}"/>
              </a:ext>
            </a:extLst>
          </p:cNvPr>
          <p:cNvSpPr>
            <a:spLocks noGrp="1"/>
          </p:cNvSpPr>
          <p:nvPr>
            <p:ph idx="1"/>
          </p:nvPr>
        </p:nvSpPr>
        <p:spPr>
          <a:xfrm>
            <a:off x="1084977" y="1867570"/>
            <a:ext cx="10679884" cy="4351338"/>
          </a:xfrm>
        </p:spPr>
        <p:txBody>
          <a:bodyPr>
            <a:normAutofit/>
          </a:bodyPr>
          <a:lstStyle/>
          <a:p>
            <a:r>
              <a:rPr lang="nl-NL" dirty="0">
                <a:solidFill>
                  <a:schemeClr val="bg1">
                    <a:lumMod val="50000"/>
                  </a:schemeClr>
                </a:solidFill>
              </a:rPr>
              <a:t>De 3 strategieën hebben invloed op:</a:t>
            </a:r>
          </a:p>
          <a:p>
            <a:pPr lvl="1"/>
            <a:r>
              <a:rPr lang="nl-NL" dirty="0">
                <a:solidFill>
                  <a:schemeClr val="bg1">
                    <a:lumMod val="50000"/>
                  </a:schemeClr>
                </a:solidFill>
              </a:rPr>
              <a:t>Verduurzamen </a:t>
            </a:r>
            <a:r>
              <a:rPr lang="nl-NL" dirty="0">
                <a:solidFill>
                  <a:schemeClr val="bg1">
                    <a:lumMod val="50000"/>
                  </a:schemeClr>
                </a:solidFill>
                <a:sym typeface="Wingdings" panose="05000000000000000000" pitchFamily="2" charset="2"/>
              </a:rPr>
              <a:t></a:t>
            </a:r>
            <a:r>
              <a:rPr lang="nl-NL" dirty="0">
                <a:solidFill>
                  <a:schemeClr val="bg1">
                    <a:lumMod val="50000"/>
                  </a:schemeClr>
                </a:solidFill>
              </a:rPr>
              <a:t> investeren in woningen/gebouwen</a:t>
            </a:r>
          </a:p>
          <a:p>
            <a:pPr lvl="1"/>
            <a:r>
              <a:rPr lang="nl-NL" dirty="0">
                <a:solidFill>
                  <a:schemeClr val="bg1">
                    <a:lumMod val="50000"/>
                  </a:schemeClr>
                </a:solidFill>
              </a:rPr>
              <a:t>Wijkenergiesysteem </a:t>
            </a:r>
            <a:r>
              <a:rPr lang="nl-NL" dirty="0">
                <a:solidFill>
                  <a:schemeClr val="bg1">
                    <a:lumMod val="50000"/>
                  </a:schemeClr>
                </a:solidFill>
                <a:sym typeface="Wingdings" panose="05000000000000000000" pitchFamily="2" charset="2"/>
              </a:rPr>
              <a:t> mate van isoleren en mate van afhankelijkheid</a:t>
            </a:r>
          </a:p>
          <a:p>
            <a:pPr lvl="1"/>
            <a:r>
              <a:rPr lang="nl-NL" dirty="0">
                <a:solidFill>
                  <a:schemeClr val="bg1">
                    <a:lumMod val="50000"/>
                  </a:schemeClr>
                </a:solidFill>
              </a:rPr>
              <a:t>Collectief opwekken </a:t>
            </a:r>
            <a:r>
              <a:rPr lang="nl-NL" dirty="0">
                <a:solidFill>
                  <a:schemeClr val="bg1">
                    <a:lumMod val="50000"/>
                  </a:schemeClr>
                </a:solidFill>
                <a:sym typeface="Wingdings" panose="05000000000000000000" pitchFamily="2" charset="2"/>
              </a:rPr>
              <a:t> invloed op omgeving/landschap</a:t>
            </a:r>
          </a:p>
          <a:p>
            <a:r>
              <a:rPr lang="nl-NL" dirty="0">
                <a:sym typeface="Wingdings" panose="05000000000000000000" pitchFamily="2" charset="2"/>
              </a:rPr>
              <a:t>Dus: de 3 strategieën hebben invloed </a:t>
            </a:r>
            <a:r>
              <a:rPr lang="nl-NL" u="sng" dirty="0">
                <a:sym typeface="Wingdings" panose="05000000000000000000" pitchFamily="2" charset="2"/>
              </a:rPr>
              <a:t>voor en achter</a:t>
            </a:r>
            <a:r>
              <a:rPr lang="nl-NL" dirty="0">
                <a:sym typeface="Wingdings" panose="05000000000000000000" pitchFamily="2" charset="2"/>
              </a:rPr>
              <a:t> de voordeur</a:t>
            </a:r>
          </a:p>
          <a:p>
            <a:endParaRPr lang="nl-NL" dirty="0"/>
          </a:p>
        </p:txBody>
      </p:sp>
      <p:pic>
        <p:nvPicPr>
          <p:cNvPr id="6" name="Picture 4" descr="Logo">
            <a:extLst>
              <a:ext uri="{FF2B5EF4-FFF2-40B4-BE49-F238E27FC236}">
                <a16:creationId xmlns:a16="http://schemas.microsoft.com/office/drawing/2014/main" id="{4E1D51C3-B5CD-43D5-A967-654176B68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uten voordeur » Stijlvolle uitstraling &amp; Op maat gemaakt!">
            <a:extLst>
              <a:ext uri="{FF2B5EF4-FFF2-40B4-BE49-F238E27FC236}">
                <a16:creationId xmlns:a16="http://schemas.microsoft.com/office/drawing/2014/main" id="{717E5325-8DC8-4460-BAA4-192282477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153" y="4208295"/>
            <a:ext cx="3219602" cy="21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36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2BFE7-15B9-4A68-A406-3915FE79A8DC}"/>
              </a:ext>
            </a:extLst>
          </p:cNvPr>
          <p:cNvSpPr>
            <a:spLocks noGrp="1"/>
          </p:cNvSpPr>
          <p:nvPr>
            <p:ph type="title"/>
          </p:nvPr>
        </p:nvSpPr>
        <p:spPr/>
        <p:txBody>
          <a:bodyPr>
            <a:normAutofit/>
          </a:bodyPr>
          <a:lstStyle/>
          <a:p>
            <a:r>
              <a:rPr lang="nl-NL" dirty="0">
                <a:solidFill>
                  <a:srgbClr val="002060"/>
                </a:solidFill>
              </a:rPr>
              <a:t>Hoe kom je achter de voordeur in Berkum? </a:t>
            </a:r>
          </a:p>
        </p:txBody>
      </p:sp>
      <p:sp>
        <p:nvSpPr>
          <p:cNvPr id="3" name="Tijdelijke aanduiding voor inhoud 2">
            <a:extLst>
              <a:ext uri="{FF2B5EF4-FFF2-40B4-BE49-F238E27FC236}">
                <a16:creationId xmlns:a16="http://schemas.microsoft.com/office/drawing/2014/main" id="{23E4E709-0439-4F0F-8DDA-E1890C33EE31}"/>
              </a:ext>
            </a:extLst>
          </p:cNvPr>
          <p:cNvSpPr>
            <a:spLocks noGrp="1"/>
          </p:cNvSpPr>
          <p:nvPr>
            <p:ph idx="1"/>
          </p:nvPr>
        </p:nvSpPr>
        <p:spPr>
          <a:xfrm>
            <a:off x="1084977" y="1867570"/>
            <a:ext cx="10679884" cy="4351338"/>
          </a:xfrm>
        </p:spPr>
        <p:txBody>
          <a:bodyPr>
            <a:normAutofit lnSpcReduction="10000"/>
          </a:bodyPr>
          <a:lstStyle/>
          <a:p>
            <a:r>
              <a:rPr lang="nl-NL" dirty="0"/>
              <a:t>Algemene bewonersavonden en gerichte informatiesessies</a:t>
            </a:r>
          </a:p>
          <a:p>
            <a:r>
              <a:rPr lang="nl-NL" dirty="0"/>
              <a:t>Digitale talkshow (door COVID-19)</a:t>
            </a:r>
          </a:p>
          <a:p>
            <a:r>
              <a:rPr lang="nl-NL" dirty="0"/>
              <a:t>Bewoners klankbordgroep</a:t>
            </a:r>
          </a:p>
          <a:p>
            <a:r>
              <a:rPr lang="nl-NL" dirty="0"/>
              <a:t>Stichting en coöperatie met wijkbewoners</a:t>
            </a:r>
          </a:p>
          <a:p>
            <a:r>
              <a:rPr lang="nl-NL" dirty="0"/>
              <a:t>Wijkbewoners in diverse werkgroepen</a:t>
            </a:r>
          </a:p>
          <a:p>
            <a:r>
              <a:rPr lang="nl-NL" dirty="0"/>
              <a:t>Aanspreekpunten verduurzamen woningen</a:t>
            </a:r>
          </a:p>
          <a:p>
            <a:r>
              <a:rPr lang="nl-NL" dirty="0"/>
              <a:t>Website, </a:t>
            </a:r>
            <a:r>
              <a:rPr lang="nl-NL" dirty="0" err="1"/>
              <a:t>social</a:t>
            </a:r>
            <a:r>
              <a:rPr lang="nl-NL" dirty="0"/>
              <a:t> media en content marketing</a:t>
            </a:r>
          </a:p>
          <a:p>
            <a:r>
              <a:rPr lang="nl-NL" dirty="0"/>
              <a:t>Flyers, nieuwsbrief en wijkkrant</a:t>
            </a:r>
          </a:p>
          <a:p>
            <a:r>
              <a:rPr lang="nl-NL" dirty="0"/>
              <a:t>Met stand op opendagen bij voetbal en wijkfeest</a:t>
            </a:r>
          </a:p>
        </p:txBody>
      </p:sp>
      <p:pic>
        <p:nvPicPr>
          <p:cNvPr id="6" name="Picture 4" descr="Logo">
            <a:extLst>
              <a:ext uri="{FF2B5EF4-FFF2-40B4-BE49-F238E27FC236}">
                <a16:creationId xmlns:a16="http://schemas.microsoft.com/office/drawing/2014/main" id="{4E1D51C3-B5CD-43D5-A967-654176B68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676F00F6-826C-478F-BD09-86AE1204F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5217" y="2627755"/>
            <a:ext cx="3609644" cy="2309166"/>
          </a:xfrm>
          <a:prstGeom prst="rect">
            <a:avLst/>
          </a:prstGeom>
        </p:spPr>
      </p:pic>
    </p:spTree>
    <p:extLst>
      <p:ext uri="{BB962C8B-B14F-4D97-AF65-F5344CB8AC3E}">
        <p14:creationId xmlns:p14="http://schemas.microsoft.com/office/powerpoint/2010/main" val="1843057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0CA1E894-A046-4B2E-8208-E9E790EB7191}"/>
              </a:ext>
            </a:extLst>
          </p:cNvPr>
          <p:cNvSpPr txBox="1">
            <a:spLocks/>
          </p:cNvSpPr>
          <p:nvPr/>
        </p:nvSpPr>
        <p:spPr>
          <a:xfrm>
            <a:off x="472580" y="1891753"/>
            <a:ext cx="6062444" cy="257942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200" u="sng" dirty="0">
                <a:solidFill>
                  <a:srgbClr val="002060"/>
                </a:solidFill>
              </a:rPr>
              <a:t>Realisatiestrategie langs 3 sporen:</a:t>
            </a:r>
            <a:endParaRPr lang="nl-NL" sz="3200" u="sng" dirty="0"/>
          </a:p>
          <a:p>
            <a:pPr marL="514350" indent="-514350">
              <a:buFont typeface="+mj-lt"/>
              <a:buAutoNum type="arabicPeriod"/>
            </a:pPr>
            <a:r>
              <a:rPr lang="nl-NL" dirty="0"/>
              <a:t>Verduurzamen van woningen </a:t>
            </a:r>
          </a:p>
          <a:p>
            <a:pPr marL="514350" indent="-514350">
              <a:buFont typeface="+mj-lt"/>
              <a:buAutoNum type="arabicPeriod"/>
            </a:pPr>
            <a:r>
              <a:rPr lang="nl-NL" dirty="0">
                <a:solidFill>
                  <a:schemeClr val="bg1">
                    <a:lumMod val="65000"/>
                  </a:schemeClr>
                </a:solidFill>
              </a:rPr>
              <a:t>Collectief opwekken van energie</a:t>
            </a:r>
            <a:r>
              <a:rPr lang="nl-NL" b="1" dirty="0">
                <a:solidFill>
                  <a:schemeClr val="bg1">
                    <a:lumMod val="65000"/>
                  </a:schemeClr>
                </a:solidFill>
              </a:rPr>
              <a:t> </a:t>
            </a:r>
            <a:r>
              <a:rPr lang="nl-NL" dirty="0">
                <a:solidFill>
                  <a:schemeClr val="bg1">
                    <a:lumMod val="65000"/>
                  </a:schemeClr>
                </a:solidFill>
              </a:rPr>
              <a:t> </a:t>
            </a:r>
          </a:p>
          <a:p>
            <a:pPr marL="514350" indent="-514350">
              <a:buFont typeface="+mj-lt"/>
              <a:buAutoNum type="arabicPeriod"/>
            </a:pPr>
            <a:r>
              <a:rPr lang="nl-NL" dirty="0">
                <a:solidFill>
                  <a:schemeClr val="bg1">
                    <a:lumMod val="65000"/>
                  </a:schemeClr>
                </a:solidFill>
              </a:rPr>
              <a:t>Keuze wijk-energie-systeem</a:t>
            </a:r>
            <a:endParaRPr lang="nl-NL" dirty="0">
              <a:solidFill>
                <a:srgbClr val="0070C0"/>
              </a:solidFill>
            </a:endParaRPr>
          </a:p>
          <a:p>
            <a:endParaRPr lang="nl-NL" dirty="0"/>
          </a:p>
        </p:txBody>
      </p:sp>
      <p:pic>
        <p:nvPicPr>
          <p:cNvPr id="10" name="Tijdelijke aanduiding voor inhoud 3">
            <a:extLst>
              <a:ext uri="{FF2B5EF4-FFF2-40B4-BE49-F238E27FC236}">
                <a16:creationId xmlns:a16="http://schemas.microsoft.com/office/drawing/2014/main" id="{CA92920E-8825-4A72-81EF-AA40DF100943}"/>
              </a:ext>
            </a:extLst>
          </p:cNvPr>
          <p:cNvPicPr>
            <a:picLocks noChangeAspect="1"/>
          </p:cNvPicPr>
          <p:nvPr/>
        </p:nvPicPr>
        <p:blipFill>
          <a:blip r:embed="rId2"/>
          <a:stretch>
            <a:fillRect/>
          </a:stretch>
        </p:blipFill>
        <p:spPr>
          <a:xfrm>
            <a:off x="6442746" y="2201250"/>
            <a:ext cx="4804096" cy="3838787"/>
          </a:xfrm>
          <a:prstGeom prst="rect">
            <a:avLst/>
          </a:prstGeom>
        </p:spPr>
      </p:pic>
      <p:sp>
        <p:nvSpPr>
          <p:cNvPr id="11" name="Tekstvak 10">
            <a:extLst>
              <a:ext uri="{FF2B5EF4-FFF2-40B4-BE49-F238E27FC236}">
                <a16:creationId xmlns:a16="http://schemas.microsoft.com/office/drawing/2014/main" id="{F3B020E8-8405-419F-818B-668C3078D428}"/>
              </a:ext>
            </a:extLst>
          </p:cNvPr>
          <p:cNvSpPr txBox="1"/>
          <p:nvPr/>
        </p:nvSpPr>
        <p:spPr>
          <a:xfrm>
            <a:off x="1624667" y="4855498"/>
            <a:ext cx="3758269" cy="1046440"/>
          </a:xfrm>
          <a:prstGeom prst="rect">
            <a:avLst/>
          </a:prstGeom>
          <a:solidFill>
            <a:srgbClr val="FFFF00"/>
          </a:solidFill>
          <a:ln>
            <a:solidFill>
              <a:srgbClr val="002060"/>
            </a:solidFill>
          </a:ln>
        </p:spPr>
        <p:txBody>
          <a:bodyPr wrap="square" rtlCol="0">
            <a:spAutoFit/>
          </a:bodyPr>
          <a:lstStyle/>
          <a:p>
            <a:pPr algn="ctr"/>
            <a:r>
              <a:rPr lang="nl-NL" dirty="0"/>
              <a:t>No </a:t>
            </a:r>
            <a:r>
              <a:rPr lang="nl-NL" dirty="0" err="1"/>
              <a:t>regret</a:t>
            </a:r>
            <a:r>
              <a:rPr lang="nl-NL" dirty="0"/>
              <a:t> maatregelen betekent: </a:t>
            </a:r>
          </a:p>
          <a:p>
            <a:pPr algn="ctr"/>
            <a:r>
              <a:rPr lang="nl-NL" sz="4400" dirty="0"/>
              <a:t>altijd doen!</a:t>
            </a:r>
          </a:p>
        </p:txBody>
      </p:sp>
      <p:sp>
        <p:nvSpPr>
          <p:cNvPr id="5" name="Titel 1">
            <a:extLst>
              <a:ext uri="{FF2B5EF4-FFF2-40B4-BE49-F238E27FC236}">
                <a16:creationId xmlns:a16="http://schemas.microsoft.com/office/drawing/2014/main" id="{3132380D-480E-4447-90FD-CDA814DD823B}"/>
              </a:ext>
            </a:extLst>
          </p:cNvPr>
          <p:cNvSpPr>
            <a:spLocks noGrp="1"/>
          </p:cNvSpPr>
          <p:nvPr>
            <p:ph type="title"/>
          </p:nvPr>
        </p:nvSpPr>
        <p:spPr>
          <a:xfrm>
            <a:off x="838200" y="365125"/>
            <a:ext cx="10515600" cy="1325563"/>
          </a:xfrm>
        </p:spPr>
        <p:txBody>
          <a:bodyPr>
            <a:normAutofit/>
          </a:bodyPr>
          <a:lstStyle/>
          <a:p>
            <a:r>
              <a:rPr lang="nl-NL" dirty="0">
                <a:solidFill>
                  <a:srgbClr val="002060"/>
                </a:solidFill>
              </a:rPr>
              <a:t>1</a:t>
            </a:r>
            <a:r>
              <a:rPr lang="nl-NL" baseline="30000" dirty="0">
                <a:solidFill>
                  <a:srgbClr val="002060"/>
                </a:solidFill>
              </a:rPr>
              <a:t>ste</a:t>
            </a:r>
            <a:r>
              <a:rPr lang="nl-NL" dirty="0">
                <a:solidFill>
                  <a:srgbClr val="002060"/>
                </a:solidFill>
              </a:rPr>
              <a:t> project gestart: verduurzamen </a:t>
            </a:r>
          </a:p>
        </p:txBody>
      </p:sp>
      <p:pic>
        <p:nvPicPr>
          <p:cNvPr id="3" name="Picture 4" descr="Logo">
            <a:extLst>
              <a:ext uri="{FF2B5EF4-FFF2-40B4-BE49-F238E27FC236}">
                <a16:creationId xmlns:a16="http://schemas.microsoft.com/office/drawing/2014/main" id="{475B1AD6-555A-469F-8AB6-4D38567B8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29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2BFE7-15B9-4A68-A406-3915FE79A8DC}"/>
              </a:ext>
            </a:extLst>
          </p:cNvPr>
          <p:cNvSpPr>
            <a:spLocks noGrp="1"/>
          </p:cNvSpPr>
          <p:nvPr>
            <p:ph type="title"/>
          </p:nvPr>
        </p:nvSpPr>
        <p:spPr/>
        <p:txBody>
          <a:bodyPr>
            <a:normAutofit/>
          </a:bodyPr>
          <a:lstStyle/>
          <a:p>
            <a:r>
              <a:rPr lang="nl-NL" dirty="0" err="1">
                <a:solidFill>
                  <a:srgbClr val="002060"/>
                </a:solidFill>
              </a:rPr>
              <a:t>Lessons</a:t>
            </a:r>
            <a:r>
              <a:rPr lang="nl-NL" dirty="0">
                <a:solidFill>
                  <a:srgbClr val="002060"/>
                </a:solidFill>
              </a:rPr>
              <a:t> </a:t>
            </a:r>
            <a:r>
              <a:rPr lang="nl-NL" dirty="0" err="1">
                <a:solidFill>
                  <a:srgbClr val="002060"/>
                </a:solidFill>
              </a:rPr>
              <a:t>learned</a:t>
            </a:r>
            <a:r>
              <a:rPr lang="nl-NL" dirty="0">
                <a:solidFill>
                  <a:srgbClr val="002060"/>
                </a:solidFill>
              </a:rPr>
              <a:t>: 5 stuks</a:t>
            </a:r>
          </a:p>
        </p:txBody>
      </p:sp>
      <p:sp>
        <p:nvSpPr>
          <p:cNvPr id="3" name="Tijdelijke aanduiding voor inhoud 2">
            <a:extLst>
              <a:ext uri="{FF2B5EF4-FFF2-40B4-BE49-F238E27FC236}">
                <a16:creationId xmlns:a16="http://schemas.microsoft.com/office/drawing/2014/main" id="{23E4E709-0439-4F0F-8DDA-E1890C33EE31}"/>
              </a:ext>
            </a:extLst>
          </p:cNvPr>
          <p:cNvSpPr>
            <a:spLocks noGrp="1"/>
          </p:cNvSpPr>
          <p:nvPr>
            <p:ph idx="1"/>
          </p:nvPr>
        </p:nvSpPr>
        <p:spPr>
          <a:xfrm>
            <a:off x="1084977" y="1867570"/>
            <a:ext cx="10679884" cy="4351338"/>
          </a:xfrm>
        </p:spPr>
        <p:txBody>
          <a:bodyPr>
            <a:normAutofit/>
          </a:bodyPr>
          <a:lstStyle/>
          <a:p>
            <a:r>
              <a:rPr lang="nl-NL" dirty="0"/>
              <a:t>De drie partijen: overheid, bedrijfsleven en inwoners</a:t>
            </a:r>
          </a:p>
          <a:p>
            <a:endParaRPr lang="nl-NL" dirty="0"/>
          </a:p>
        </p:txBody>
      </p:sp>
      <p:pic>
        <p:nvPicPr>
          <p:cNvPr id="6" name="Picture 4" descr="Logo">
            <a:extLst>
              <a:ext uri="{FF2B5EF4-FFF2-40B4-BE49-F238E27FC236}">
                <a16:creationId xmlns:a16="http://schemas.microsoft.com/office/drawing/2014/main" id="{4E1D51C3-B5CD-43D5-A967-654176B68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11BE34B1-AD48-481A-8967-F779FFAF3D5E}"/>
              </a:ext>
            </a:extLst>
          </p:cNvPr>
          <p:cNvPicPr>
            <a:picLocks noChangeAspect="1"/>
          </p:cNvPicPr>
          <p:nvPr/>
        </p:nvPicPr>
        <p:blipFill>
          <a:blip r:embed="rId3"/>
          <a:stretch>
            <a:fillRect/>
          </a:stretch>
        </p:blipFill>
        <p:spPr>
          <a:xfrm>
            <a:off x="3264915" y="3076662"/>
            <a:ext cx="6141395" cy="2963412"/>
          </a:xfrm>
          <a:prstGeom prst="rect">
            <a:avLst/>
          </a:prstGeom>
        </p:spPr>
      </p:pic>
    </p:spTree>
    <p:extLst>
      <p:ext uri="{BB962C8B-B14F-4D97-AF65-F5344CB8AC3E}">
        <p14:creationId xmlns:p14="http://schemas.microsoft.com/office/powerpoint/2010/main" val="250936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2BFE7-15B9-4A68-A406-3915FE79A8DC}"/>
              </a:ext>
            </a:extLst>
          </p:cNvPr>
          <p:cNvSpPr>
            <a:spLocks noGrp="1"/>
          </p:cNvSpPr>
          <p:nvPr>
            <p:ph type="title"/>
          </p:nvPr>
        </p:nvSpPr>
        <p:spPr/>
        <p:txBody>
          <a:bodyPr>
            <a:normAutofit/>
          </a:bodyPr>
          <a:lstStyle/>
          <a:p>
            <a:r>
              <a:rPr lang="nl-NL" dirty="0" err="1">
                <a:solidFill>
                  <a:srgbClr val="002060"/>
                </a:solidFill>
              </a:rPr>
              <a:t>Lessons</a:t>
            </a:r>
            <a:r>
              <a:rPr lang="nl-NL" dirty="0">
                <a:solidFill>
                  <a:srgbClr val="002060"/>
                </a:solidFill>
              </a:rPr>
              <a:t> </a:t>
            </a:r>
            <a:r>
              <a:rPr lang="nl-NL" dirty="0" err="1">
                <a:solidFill>
                  <a:srgbClr val="002060"/>
                </a:solidFill>
              </a:rPr>
              <a:t>learned</a:t>
            </a:r>
            <a:endParaRPr lang="nl-NL" dirty="0">
              <a:solidFill>
                <a:srgbClr val="002060"/>
              </a:solidFill>
            </a:endParaRPr>
          </a:p>
        </p:txBody>
      </p:sp>
      <p:sp>
        <p:nvSpPr>
          <p:cNvPr id="3" name="Tijdelijke aanduiding voor inhoud 2">
            <a:extLst>
              <a:ext uri="{FF2B5EF4-FFF2-40B4-BE49-F238E27FC236}">
                <a16:creationId xmlns:a16="http://schemas.microsoft.com/office/drawing/2014/main" id="{23E4E709-0439-4F0F-8DDA-E1890C33EE31}"/>
              </a:ext>
            </a:extLst>
          </p:cNvPr>
          <p:cNvSpPr>
            <a:spLocks noGrp="1"/>
          </p:cNvSpPr>
          <p:nvPr>
            <p:ph idx="1"/>
          </p:nvPr>
        </p:nvSpPr>
        <p:spPr>
          <a:xfrm>
            <a:off x="1084977" y="1867570"/>
            <a:ext cx="10679884" cy="4351338"/>
          </a:xfrm>
        </p:spPr>
        <p:txBody>
          <a:bodyPr>
            <a:normAutofit/>
          </a:bodyPr>
          <a:lstStyle/>
          <a:p>
            <a:r>
              <a:rPr lang="nl-NL" dirty="0">
                <a:solidFill>
                  <a:schemeClr val="bg1">
                    <a:lumMod val="50000"/>
                  </a:schemeClr>
                </a:solidFill>
              </a:rPr>
              <a:t>De drie partijen: overheid, bedrijfsleven en inwoners</a:t>
            </a:r>
          </a:p>
          <a:p>
            <a:r>
              <a:rPr lang="nl-NL" dirty="0"/>
              <a:t>Aardgasvrij heeft invloed </a:t>
            </a:r>
            <a:r>
              <a:rPr lang="nl-NL" u="sng" dirty="0"/>
              <a:t>voor</a:t>
            </a:r>
            <a:r>
              <a:rPr lang="nl-NL" dirty="0"/>
              <a:t> en </a:t>
            </a:r>
            <a:r>
              <a:rPr lang="nl-NL" u="sng" dirty="0"/>
              <a:t>achter</a:t>
            </a:r>
            <a:r>
              <a:rPr lang="nl-NL" dirty="0"/>
              <a:t> de voordeur</a:t>
            </a:r>
          </a:p>
          <a:p>
            <a:endParaRPr lang="nl-NL" dirty="0"/>
          </a:p>
        </p:txBody>
      </p:sp>
      <p:pic>
        <p:nvPicPr>
          <p:cNvPr id="6" name="Picture 4" descr="Logo">
            <a:extLst>
              <a:ext uri="{FF2B5EF4-FFF2-40B4-BE49-F238E27FC236}">
                <a16:creationId xmlns:a16="http://schemas.microsoft.com/office/drawing/2014/main" id="{4E1D51C3-B5CD-43D5-A967-654176B68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outen voordeur » Stijlvolle uitstraling &amp; Op maat gemaakt!">
            <a:extLst>
              <a:ext uri="{FF2B5EF4-FFF2-40B4-BE49-F238E27FC236}">
                <a16:creationId xmlns:a16="http://schemas.microsoft.com/office/drawing/2014/main" id="{3683B02F-01BC-4066-BBB1-789E5279C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189" y="3253014"/>
            <a:ext cx="4585459" cy="305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41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2BFE7-15B9-4A68-A406-3915FE79A8DC}"/>
              </a:ext>
            </a:extLst>
          </p:cNvPr>
          <p:cNvSpPr>
            <a:spLocks noGrp="1"/>
          </p:cNvSpPr>
          <p:nvPr>
            <p:ph type="title"/>
          </p:nvPr>
        </p:nvSpPr>
        <p:spPr/>
        <p:txBody>
          <a:bodyPr>
            <a:normAutofit/>
          </a:bodyPr>
          <a:lstStyle/>
          <a:p>
            <a:r>
              <a:rPr lang="nl-NL" dirty="0" err="1">
                <a:solidFill>
                  <a:srgbClr val="002060"/>
                </a:solidFill>
              </a:rPr>
              <a:t>Lessons</a:t>
            </a:r>
            <a:r>
              <a:rPr lang="nl-NL" dirty="0">
                <a:solidFill>
                  <a:srgbClr val="002060"/>
                </a:solidFill>
              </a:rPr>
              <a:t> </a:t>
            </a:r>
            <a:r>
              <a:rPr lang="nl-NL" dirty="0" err="1">
                <a:solidFill>
                  <a:srgbClr val="002060"/>
                </a:solidFill>
              </a:rPr>
              <a:t>learned</a:t>
            </a:r>
            <a:endParaRPr lang="nl-NL" dirty="0">
              <a:solidFill>
                <a:srgbClr val="002060"/>
              </a:solidFill>
            </a:endParaRPr>
          </a:p>
        </p:txBody>
      </p:sp>
      <p:sp>
        <p:nvSpPr>
          <p:cNvPr id="3" name="Tijdelijke aanduiding voor inhoud 2">
            <a:extLst>
              <a:ext uri="{FF2B5EF4-FFF2-40B4-BE49-F238E27FC236}">
                <a16:creationId xmlns:a16="http://schemas.microsoft.com/office/drawing/2014/main" id="{23E4E709-0439-4F0F-8DDA-E1890C33EE31}"/>
              </a:ext>
            </a:extLst>
          </p:cNvPr>
          <p:cNvSpPr>
            <a:spLocks noGrp="1"/>
          </p:cNvSpPr>
          <p:nvPr>
            <p:ph idx="1"/>
          </p:nvPr>
        </p:nvSpPr>
        <p:spPr>
          <a:xfrm>
            <a:off x="1084977" y="1867570"/>
            <a:ext cx="10679884" cy="4351338"/>
          </a:xfrm>
        </p:spPr>
        <p:txBody>
          <a:bodyPr>
            <a:normAutofit/>
          </a:bodyPr>
          <a:lstStyle/>
          <a:p>
            <a:r>
              <a:rPr lang="nl-NL" dirty="0">
                <a:solidFill>
                  <a:schemeClr val="bg1">
                    <a:lumMod val="50000"/>
                  </a:schemeClr>
                </a:solidFill>
              </a:rPr>
              <a:t>De drie partijen: overheid, bedrijfsleven en inwoners</a:t>
            </a:r>
          </a:p>
          <a:p>
            <a:r>
              <a:rPr lang="nl-NL" dirty="0">
                <a:solidFill>
                  <a:schemeClr val="bg1">
                    <a:lumMod val="50000"/>
                  </a:schemeClr>
                </a:solidFill>
              </a:rPr>
              <a:t>Aardgasvrij heeft invloed </a:t>
            </a:r>
            <a:r>
              <a:rPr lang="nl-NL" u="sng" dirty="0">
                <a:solidFill>
                  <a:schemeClr val="bg1">
                    <a:lumMod val="50000"/>
                  </a:schemeClr>
                </a:solidFill>
              </a:rPr>
              <a:t>voor</a:t>
            </a:r>
            <a:r>
              <a:rPr lang="nl-NL" dirty="0">
                <a:solidFill>
                  <a:schemeClr val="bg1">
                    <a:lumMod val="50000"/>
                  </a:schemeClr>
                </a:solidFill>
              </a:rPr>
              <a:t> en </a:t>
            </a:r>
            <a:r>
              <a:rPr lang="nl-NL" u="sng" dirty="0">
                <a:solidFill>
                  <a:schemeClr val="bg1">
                    <a:lumMod val="50000"/>
                  </a:schemeClr>
                </a:solidFill>
              </a:rPr>
              <a:t>achter</a:t>
            </a:r>
            <a:r>
              <a:rPr lang="nl-NL" dirty="0">
                <a:solidFill>
                  <a:schemeClr val="bg1">
                    <a:lumMod val="50000"/>
                  </a:schemeClr>
                </a:solidFill>
              </a:rPr>
              <a:t> de voordeur</a:t>
            </a:r>
          </a:p>
          <a:p>
            <a:r>
              <a:rPr lang="nl-NL" dirty="0"/>
              <a:t>Er is geen één informatielijn naar inwoners</a:t>
            </a:r>
          </a:p>
          <a:p>
            <a:endParaRPr lang="nl-NL" dirty="0"/>
          </a:p>
        </p:txBody>
      </p:sp>
      <p:pic>
        <p:nvPicPr>
          <p:cNvPr id="6" name="Picture 4" descr="Logo">
            <a:extLst>
              <a:ext uri="{FF2B5EF4-FFF2-40B4-BE49-F238E27FC236}">
                <a16:creationId xmlns:a16="http://schemas.microsoft.com/office/drawing/2014/main" id="{4E1D51C3-B5CD-43D5-A967-654176B68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fbeeldingsresultaat voor motivaction&quot;">
            <a:extLst>
              <a:ext uri="{FF2B5EF4-FFF2-40B4-BE49-F238E27FC236}">
                <a16:creationId xmlns:a16="http://schemas.microsoft.com/office/drawing/2014/main" id="{466BAD49-A2FA-4EC5-81E2-FA7A0BD87C5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79719" y="3429000"/>
            <a:ext cx="3832561" cy="3167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116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2BFE7-15B9-4A68-A406-3915FE79A8DC}"/>
              </a:ext>
            </a:extLst>
          </p:cNvPr>
          <p:cNvSpPr>
            <a:spLocks noGrp="1"/>
          </p:cNvSpPr>
          <p:nvPr>
            <p:ph type="title"/>
          </p:nvPr>
        </p:nvSpPr>
        <p:spPr/>
        <p:txBody>
          <a:bodyPr>
            <a:normAutofit/>
          </a:bodyPr>
          <a:lstStyle/>
          <a:p>
            <a:r>
              <a:rPr lang="nl-NL" dirty="0" err="1">
                <a:solidFill>
                  <a:srgbClr val="002060"/>
                </a:solidFill>
              </a:rPr>
              <a:t>Lessons</a:t>
            </a:r>
            <a:r>
              <a:rPr lang="nl-NL" dirty="0">
                <a:solidFill>
                  <a:srgbClr val="002060"/>
                </a:solidFill>
              </a:rPr>
              <a:t> </a:t>
            </a:r>
            <a:r>
              <a:rPr lang="nl-NL" dirty="0" err="1">
                <a:solidFill>
                  <a:srgbClr val="002060"/>
                </a:solidFill>
              </a:rPr>
              <a:t>learned</a:t>
            </a:r>
            <a:endParaRPr lang="nl-NL" dirty="0">
              <a:solidFill>
                <a:srgbClr val="002060"/>
              </a:solidFill>
            </a:endParaRPr>
          </a:p>
        </p:txBody>
      </p:sp>
      <p:sp>
        <p:nvSpPr>
          <p:cNvPr id="3" name="Tijdelijke aanduiding voor inhoud 2">
            <a:extLst>
              <a:ext uri="{FF2B5EF4-FFF2-40B4-BE49-F238E27FC236}">
                <a16:creationId xmlns:a16="http://schemas.microsoft.com/office/drawing/2014/main" id="{23E4E709-0439-4F0F-8DDA-E1890C33EE31}"/>
              </a:ext>
            </a:extLst>
          </p:cNvPr>
          <p:cNvSpPr>
            <a:spLocks noGrp="1"/>
          </p:cNvSpPr>
          <p:nvPr>
            <p:ph idx="1"/>
          </p:nvPr>
        </p:nvSpPr>
        <p:spPr>
          <a:xfrm>
            <a:off x="1084977" y="1867570"/>
            <a:ext cx="10679884" cy="4351338"/>
          </a:xfrm>
        </p:spPr>
        <p:txBody>
          <a:bodyPr>
            <a:normAutofit/>
          </a:bodyPr>
          <a:lstStyle/>
          <a:p>
            <a:r>
              <a:rPr lang="nl-NL" dirty="0">
                <a:solidFill>
                  <a:schemeClr val="bg1">
                    <a:lumMod val="50000"/>
                  </a:schemeClr>
                </a:solidFill>
              </a:rPr>
              <a:t>De drie partijen: overheid, bedrijfsleven en inwoners</a:t>
            </a:r>
          </a:p>
          <a:p>
            <a:r>
              <a:rPr lang="nl-NL" dirty="0">
                <a:solidFill>
                  <a:schemeClr val="bg1">
                    <a:lumMod val="50000"/>
                  </a:schemeClr>
                </a:solidFill>
              </a:rPr>
              <a:t>Aardgasvrij heeft invloed voor en achter de voordeur</a:t>
            </a:r>
          </a:p>
          <a:p>
            <a:r>
              <a:rPr lang="nl-NL" dirty="0">
                <a:solidFill>
                  <a:schemeClr val="bg1">
                    <a:lumMod val="50000"/>
                  </a:schemeClr>
                </a:solidFill>
              </a:rPr>
              <a:t>Er is geen één informatielijn naar inwoners</a:t>
            </a:r>
          </a:p>
          <a:p>
            <a:r>
              <a:rPr lang="nl-NL" dirty="0"/>
              <a:t>‘We’ vinden wat van de energiebron</a:t>
            </a:r>
          </a:p>
          <a:p>
            <a:endParaRPr lang="nl-NL" dirty="0"/>
          </a:p>
          <a:p>
            <a:endParaRPr lang="nl-NL" dirty="0"/>
          </a:p>
        </p:txBody>
      </p:sp>
      <p:pic>
        <p:nvPicPr>
          <p:cNvPr id="6" name="Picture 4" descr="Logo">
            <a:extLst>
              <a:ext uri="{FF2B5EF4-FFF2-40B4-BE49-F238E27FC236}">
                <a16:creationId xmlns:a16="http://schemas.microsoft.com/office/drawing/2014/main" id="{4E1D51C3-B5CD-43D5-A967-654176B68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fbeeldingsresultaat voor tegen windmolens">
            <a:extLst>
              <a:ext uri="{FF2B5EF4-FFF2-40B4-BE49-F238E27FC236}">
                <a16:creationId xmlns:a16="http://schemas.microsoft.com/office/drawing/2014/main" id="{D5CB9C64-CDD9-4CDD-903B-591BF01F9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206" y="4204618"/>
            <a:ext cx="7553587" cy="201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69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B9822601-FB8B-456C-A40E-0AC3AB3B7C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586" y="2513796"/>
            <a:ext cx="5145091" cy="3430060"/>
          </a:xfrm>
        </p:spPr>
      </p:pic>
      <p:sp>
        <p:nvSpPr>
          <p:cNvPr id="8" name="Titel 1">
            <a:extLst>
              <a:ext uri="{FF2B5EF4-FFF2-40B4-BE49-F238E27FC236}">
                <a16:creationId xmlns:a16="http://schemas.microsoft.com/office/drawing/2014/main" id="{A941A3AE-65FF-4C92-92CF-0ECC855DB782}"/>
              </a:ext>
            </a:extLst>
          </p:cNvPr>
          <p:cNvSpPr>
            <a:spLocks noGrp="1"/>
          </p:cNvSpPr>
          <p:nvPr>
            <p:ph type="title"/>
          </p:nvPr>
        </p:nvSpPr>
        <p:spPr>
          <a:xfrm>
            <a:off x="838200" y="365125"/>
            <a:ext cx="10096214" cy="1325563"/>
          </a:xfrm>
        </p:spPr>
        <p:txBody>
          <a:bodyPr>
            <a:normAutofit/>
          </a:bodyPr>
          <a:lstStyle/>
          <a:p>
            <a:r>
              <a:rPr lang="nl-NL" dirty="0">
                <a:solidFill>
                  <a:srgbClr val="002060"/>
                </a:solidFill>
              </a:rPr>
              <a:t>Timo Veen</a:t>
            </a:r>
            <a:br>
              <a:rPr lang="nl-NL" dirty="0">
                <a:solidFill>
                  <a:srgbClr val="002060"/>
                </a:solidFill>
              </a:rPr>
            </a:br>
            <a:r>
              <a:rPr lang="nl-NL" dirty="0">
                <a:solidFill>
                  <a:srgbClr val="002060"/>
                </a:solidFill>
              </a:rPr>
              <a:t>projectleider Berkum Energieneutraal</a:t>
            </a:r>
          </a:p>
        </p:txBody>
      </p:sp>
      <p:pic>
        <p:nvPicPr>
          <p:cNvPr id="10" name="Afbeelding 9">
            <a:extLst>
              <a:ext uri="{FF2B5EF4-FFF2-40B4-BE49-F238E27FC236}">
                <a16:creationId xmlns:a16="http://schemas.microsoft.com/office/drawing/2014/main" id="{2C1EA938-A9EA-4780-9CF9-A15A96874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4996" y="2830799"/>
            <a:ext cx="2489418" cy="598201"/>
          </a:xfrm>
          <a:prstGeom prst="rect">
            <a:avLst/>
          </a:prstGeom>
        </p:spPr>
      </p:pic>
      <p:sp>
        <p:nvSpPr>
          <p:cNvPr id="11" name="Tekstvak 10">
            <a:extLst>
              <a:ext uri="{FF2B5EF4-FFF2-40B4-BE49-F238E27FC236}">
                <a16:creationId xmlns:a16="http://schemas.microsoft.com/office/drawing/2014/main" id="{23AC71AA-E833-4B37-9FB0-FE2D2C973875}"/>
              </a:ext>
            </a:extLst>
          </p:cNvPr>
          <p:cNvSpPr txBox="1"/>
          <p:nvPr/>
        </p:nvSpPr>
        <p:spPr>
          <a:xfrm>
            <a:off x="8444996" y="3784281"/>
            <a:ext cx="3330430" cy="1569660"/>
          </a:xfrm>
          <a:prstGeom prst="rect">
            <a:avLst/>
          </a:prstGeom>
          <a:noFill/>
        </p:spPr>
        <p:txBody>
          <a:bodyPr wrap="square" rtlCol="0">
            <a:spAutoFit/>
          </a:bodyPr>
          <a:lstStyle/>
          <a:p>
            <a:r>
              <a:rPr lang="nl-NL" sz="2400" u="sng" dirty="0"/>
              <a:t>Voor vragen:</a:t>
            </a:r>
          </a:p>
          <a:p>
            <a:r>
              <a:rPr lang="nl-NL" sz="2400" dirty="0"/>
              <a:t>06-31787126</a:t>
            </a:r>
          </a:p>
          <a:p>
            <a:r>
              <a:rPr lang="nl-NL" sz="2400" dirty="0">
                <a:hlinkClick r:id="rId4"/>
              </a:rPr>
              <a:t>timo@timove.nl</a:t>
            </a:r>
            <a:endParaRPr lang="nl-NL" sz="2400" dirty="0"/>
          </a:p>
          <a:p>
            <a:r>
              <a:rPr lang="nl-NL" sz="2400" dirty="0"/>
              <a:t>www.timove.nl</a:t>
            </a:r>
          </a:p>
        </p:txBody>
      </p:sp>
      <p:pic>
        <p:nvPicPr>
          <p:cNvPr id="2" name="Picture 4" descr="Logo">
            <a:extLst>
              <a:ext uri="{FF2B5EF4-FFF2-40B4-BE49-F238E27FC236}">
                <a16:creationId xmlns:a16="http://schemas.microsoft.com/office/drawing/2014/main" id="{0E0CA968-D877-4199-82E4-CF134BADE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074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2BFE7-15B9-4A68-A406-3915FE79A8DC}"/>
              </a:ext>
            </a:extLst>
          </p:cNvPr>
          <p:cNvSpPr>
            <a:spLocks noGrp="1"/>
          </p:cNvSpPr>
          <p:nvPr>
            <p:ph type="title"/>
          </p:nvPr>
        </p:nvSpPr>
        <p:spPr/>
        <p:txBody>
          <a:bodyPr>
            <a:normAutofit/>
          </a:bodyPr>
          <a:lstStyle/>
          <a:p>
            <a:r>
              <a:rPr lang="nl-NL" dirty="0" err="1">
                <a:solidFill>
                  <a:srgbClr val="002060"/>
                </a:solidFill>
              </a:rPr>
              <a:t>Lessons</a:t>
            </a:r>
            <a:r>
              <a:rPr lang="nl-NL" dirty="0">
                <a:solidFill>
                  <a:srgbClr val="002060"/>
                </a:solidFill>
              </a:rPr>
              <a:t> </a:t>
            </a:r>
            <a:r>
              <a:rPr lang="nl-NL" dirty="0" err="1">
                <a:solidFill>
                  <a:srgbClr val="002060"/>
                </a:solidFill>
              </a:rPr>
              <a:t>learned</a:t>
            </a:r>
            <a:endParaRPr lang="nl-NL" dirty="0">
              <a:solidFill>
                <a:srgbClr val="002060"/>
              </a:solidFill>
            </a:endParaRPr>
          </a:p>
        </p:txBody>
      </p:sp>
      <p:sp>
        <p:nvSpPr>
          <p:cNvPr id="3" name="Tijdelijke aanduiding voor inhoud 2">
            <a:extLst>
              <a:ext uri="{FF2B5EF4-FFF2-40B4-BE49-F238E27FC236}">
                <a16:creationId xmlns:a16="http://schemas.microsoft.com/office/drawing/2014/main" id="{23E4E709-0439-4F0F-8DDA-E1890C33EE31}"/>
              </a:ext>
            </a:extLst>
          </p:cNvPr>
          <p:cNvSpPr>
            <a:spLocks noGrp="1"/>
          </p:cNvSpPr>
          <p:nvPr>
            <p:ph idx="1"/>
          </p:nvPr>
        </p:nvSpPr>
        <p:spPr>
          <a:xfrm>
            <a:off x="1084977" y="1867570"/>
            <a:ext cx="10679884" cy="4351338"/>
          </a:xfrm>
        </p:spPr>
        <p:txBody>
          <a:bodyPr>
            <a:normAutofit/>
          </a:bodyPr>
          <a:lstStyle/>
          <a:p>
            <a:r>
              <a:rPr lang="nl-NL" dirty="0">
                <a:solidFill>
                  <a:schemeClr val="bg1">
                    <a:lumMod val="50000"/>
                  </a:schemeClr>
                </a:solidFill>
              </a:rPr>
              <a:t>De drie partijen: overheid, bedrijfsleven en inwoners</a:t>
            </a:r>
          </a:p>
          <a:p>
            <a:r>
              <a:rPr lang="nl-NL" dirty="0">
                <a:solidFill>
                  <a:schemeClr val="bg1">
                    <a:lumMod val="50000"/>
                  </a:schemeClr>
                </a:solidFill>
              </a:rPr>
              <a:t>Aardgasvrij heeft invloed voor en achter de voordeur</a:t>
            </a:r>
          </a:p>
          <a:p>
            <a:r>
              <a:rPr lang="nl-NL" dirty="0">
                <a:solidFill>
                  <a:schemeClr val="bg1">
                    <a:lumMod val="50000"/>
                  </a:schemeClr>
                </a:solidFill>
              </a:rPr>
              <a:t>Er is geen één informatielijn naar inwoners</a:t>
            </a:r>
          </a:p>
          <a:p>
            <a:r>
              <a:rPr lang="nl-NL" dirty="0">
                <a:solidFill>
                  <a:schemeClr val="bg1">
                    <a:lumMod val="50000"/>
                  </a:schemeClr>
                </a:solidFill>
              </a:rPr>
              <a:t>‘We’ vinden wat van de bron</a:t>
            </a:r>
          </a:p>
          <a:p>
            <a:r>
              <a:rPr lang="nl-NL" dirty="0"/>
              <a:t>Twijfel door tegengestelde geluiden</a:t>
            </a:r>
          </a:p>
          <a:p>
            <a:endParaRPr lang="nl-NL" dirty="0"/>
          </a:p>
          <a:p>
            <a:endParaRPr lang="nl-NL" dirty="0"/>
          </a:p>
        </p:txBody>
      </p:sp>
      <p:pic>
        <p:nvPicPr>
          <p:cNvPr id="6" name="Picture 4" descr="Logo">
            <a:extLst>
              <a:ext uri="{FF2B5EF4-FFF2-40B4-BE49-F238E27FC236}">
                <a16:creationId xmlns:a16="http://schemas.microsoft.com/office/drawing/2014/main" id="{4E1D51C3-B5CD-43D5-A967-654176B68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Klimaatontkenners zijn vaak rechtse nationalisten : Duurzaamnieuws">
            <a:extLst>
              <a:ext uri="{FF2B5EF4-FFF2-40B4-BE49-F238E27FC236}">
                <a16:creationId xmlns:a16="http://schemas.microsoft.com/office/drawing/2014/main" id="{F7F815A7-7F88-49DA-98F2-66226A02C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347" y="4429388"/>
            <a:ext cx="3631305" cy="216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605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61EFF-AA36-4A66-9316-FF81DA23AEBB}"/>
              </a:ext>
            </a:extLst>
          </p:cNvPr>
          <p:cNvSpPr>
            <a:spLocks noGrp="1"/>
          </p:cNvSpPr>
          <p:nvPr>
            <p:ph type="title"/>
          </p:nvPr>
        </p:nvSpPr>
        <p:spPr/>
        <p:txBody>
          <a:bodyPr/>
          <a:lstStyle/>
          <a:p>
            <a:r>
              <a:rPr lang="nl-NL" dirty="0">
                <a:solidFill>
                  <a:srgbClr val="002060"/>
                </a:solidFill>
              </a:rPr>
              <a:t>Terug naar aardgasvrije projecten</a:t>
            </a:r>
          </a:p>
        </p:txBody>
      </p:sp>
      <p:sp>
        <p:nvSpPr>
          <p:cNvPr id="3" name="Tijdelijke aanduiding voor inhoud 2">
            <a:extLst>
              <a:ext uri="{FF2B5EF4-FFF2-40B4-BE49-F238E27FC236}">
                <a16:creationId xmlns:a16="http://schemas.microsoft.com/office/drawing/2014/main" id="{1ECAEEE3-6F90-4909-9AA8-AD5940EE4889}"/>
              </a:ext>
            </a:extLst>
          </p:cNvPr>
          <p:cNvSpPr>
            <a:spLocks noGrp="1"/>
          </p:cNvSpPr>
          <p:nvPr>
            <p:ph idx="1"/>
          </p:nvPr>
        </p:nvSpPr>
        <p:spPr/>
        <p:txBody>
          <a:bodyPr>
            <a:normAutofit/>
          </a:bodyPr>
          <a:lstStyle/>
          <a:p>
            <a:pPr marL="0" indent="0">
              <a:buNone/>
            </a:pPr>
            <a:r>
              <a:rPr lang="nl-NL" u="sng" dirty="0"/>
              <a:t>Het effect van je plan is:</a:t>
            </a:r>
          </a:p>
          <a:p>
            <a:pPr>
              <a:buFontTx/>
              <a:buChar char="-"/>
            </a:pPr>
            <a:r>
              <a:rPr lang="nl-NL" dirty="0"/>
              <a:t>de kwaliteit X</a:t>
            </a:r>
          </a:p>
          <a:p>
            <a:pPr>
              <a:buFontTx/>
              <a:buChar char="-"/>
            </a:pPr>
            <a:r>
              <a:rPr lang="nl-NL" dirty="0"/>
              <a:t>de acceptatie </a:t>
            </a:r>
          </a:p>
          <a:p>
            <a:pPr>
              <a:buFontTx/>
              <a:buChar char="-"/>
            </a:pPr>
            <a:endParaRPr lang="nl-NL" sz="2800" dirty="0">
              <a:solidFill>
                <a:srgbClr val="002060"/>
              </a:solidFill>
            </a:endParaRPr>
          </a:p>
          <a:p>
            <a:pPr marL="0" indent="0">
              <a:buNone/>
            </a:pPr>
            <a:r>
              <a:rPr lang="nl-NL" sz="2800" dirty="0">
                <a:solidFill>
                  <a:srgbClr val="002060"/>
                </a:solidFill>
              </a:rPr>
              <a:t>	</a:t>
            </a:r>
            <a:endParaRPr lang="nl-NL" dirty="0"/>
          </a:p>
          <a:p>
            <a:pPr>
              <a:buFontTx/>
              <a:buChar char="-"/>
            </a:pPr>
            <a:endParaRPr lang="nl-NL" dirty="0"/>
          </a:p>
          <a:p>
            <a:pPr marL="457200" lvl="1" indent="0">
              <a:buNone/>
            </a:pPr>
            <a:r>
              <a:rPr lang="nl-NL" dirty="0"/>
              <a:t>		</a:t>
            </a:r>
          </a:p>
        </p:txBody>
      </p:sp>
      <p:pic>
        <p:nvPicPr>
          <p:cNvPr id="4" name="Picture 4" descr="Logo">
            <a:extLst>
              <a:ext uri="{FF2B5EF4-FFF2-40B4-BE49-F238E27FC236}">
                <a16:creationId xmlns:a16="http://schemas.microsoft.com/office/drawing/2014/main" id="{80A20E28-7F4C-414D-98A3-F4885A7D4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227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61EFF-AA36-4A66-9316-FF81DA23AEBB}"/>
              </a:ext>
            </a:extLst>
          </p:cNvPr>
          <p:cNvSpPr>
            <a:spLocks noGrp="1"/>
          </p:cNvSpPr>
          <p:nvPr>
            <p:ph type="title"/>
          </p:nvPr>
        </p:nvSpPr>
        <p:spPr/>
        <p:txBody>
          <a:bodyPr/>
          <a:lstStyle/>
          <a:p>
            <a:r>
              <a:rPr lang="nl-NL" dirty="0">
                <a:solidFill>
                  <a:srgbClr val="002060"/>
                </a:solidFill>
              </a:rPr>
              <a:t>Terug naar aardgasvrije projecten</a:t>
            </a:r>
          </a:p>
        </p:txBody>
      </p:sp>
      <p:sp>
        <p:nvSpPr>
          <p:cNvPr id="3" name="Tijdelijke aanduiding voor inhoud 2">
            <a:extLst>
              <a:ext uri="{FF2B5EF4-FFF2-40B4-BE49-F238E27FC236}">
                <a16:creationId xmlns:a16="http://schemas.microsoft.com/office/drawing/2014/main" id="{1ECAEEE3-6F90-4909-9AA8-AD5940EE4889}"/>
              </a:ext>
            </a:extLst>
          </p:cNvPr>
          <p:cNvSpPr>
            <a:spLocks noGrp="1"/>
          </p:cNvSpPr>
          <p:nvPr>
            <p:ph idx="1"/>
          </p:nvPr>
        </p:nvSpPr>
        <p:spPr/>
        <p:txBody>
          <a:bodyPr>
            <a:normAutofit lnSpcReduction="10000"/>
          </a:bodyPr>
          <a:lstStyle/>
          <a:p>
            <a:pPr marL="0" indent="0">
              <a:buNone/>
            </a:pPr>
            <a:r>
              <a:rPr lang="nl-NL" u="sng" dirty="0"/>
              <a:t>Het effect van je plan is:</a:t>
            </a:r>
          </a:p>
          <a:p>
            <a:pPr>
              <a:buFontTx/>
              <a:buChar char="-"/>
            </a:pPr>
            <a:r>
              <a:rPr lang="nl-NL" dirty="0"/>
              <a:t>de kwaliteit X</a:t>
            </a:r>
          </a:p>
          <a:p>
            <a:pPr>
              <a:buFontTx/>
              <a:buChar char="-"/>
            </a:pPr>
            <a:r>
              <a:rPr lang="nl-NL" dirty="0"/>
              <a:t>de acceptatie </a:t>
            </a:r>
          </a:p>
          <a:p>
            <a:pPr>
              <a:buFontTx/>
              <a:buChar char="-"/>
            </a:pPr>
            <a:endParaRPr lang="nl-NL" sz="2800" dirty="0">
              <a:solidFill>
                <a:srgbClr val="002060"/>
              </a:solidFill>
            </a:endParaRPr>
          </a:p>
          <a:p>
            <a:pPr marL="0" indent="0">
              <a:buNone/>
            </a:pPr>
            <a:r>
              <a:rPr lang="nl-NL" sz="2800" dirty="0">
                <a:solidFill>
                  <a:srgbClr val="002060"/>
                </a:solidFill>
              </a:rPr>
              <a:t>	</a:t>
            </a:r>
            <a:r>
              <a:rPr lang="nl-NL" sz="6500" dirty="0">
                <a:solidFill>
                  <a:srgbClr val="002060"/>
                </a:solidFill>
              </a:rPr>
              <a:t>E = K x A</a:t>
            </a:r>
          </a:p>
          <a:p>
            <a:pPr>
              <a:buFontTx/>
              <a:buChar char="-"/>
            </a:pPr>
            <a:endParaRPr lang="nl-NL" dirty="0"/>
          </a:p>
          <a:p>
            <a:pPr>
              <a:buFontTx/>
              <a:buChar char="-"/>
            </a:pPr>
            <a:endParaRPr lang="nl-NL" dirty="0"/>
          </a:p>
          <a:p>
            <a:pPr marL="457200" lvl="1" indent="0">
              <a:buNone/>
            </a:pPr>
            <a:r>
              <a:rPr lang="nl-NL" dirty="0"/>
              <a:t>		</a:t>
            </a:r>
          </a:p>
        </p:txBody>
      </p:sp>
      <p:pic>
        <p:nvPicPr>
          <p:cNvPr id="5" name="Picture 2" descr="Afbeeldingsresultaat voor balanceren">
            <a:extLst>
              <a:ext uri="{FF2B5EF4-FFF2-40B4-BE49-F238E27FC236}">
                <a16:creationId xmlns:a16="http://schemas.microsoft.com/office/drawing/2014/main" id="{7E79D74B-7EEB-4F57-B640-73E7C5D4E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084" y="3769526"/>
            <a:ext cx="3438133" cy="25423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Logo">
            <a:extLst>
              <a:ext uri="{FF2B5EF4-FFF2-40B4-BE49-F238E27FC236}">
                <a16:creationId xmlns:a16="http://schemas.microsoft.com/office/drawing/2014/main" id="{539F4EA2-333C-4CD3-8C10-ABF1F2F2F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891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D09DC-F8C6-4E15-86ED-08782D094773}"/>
              </a:ext>
            </a:extLst>
          </p:cNvPr>
          <p:cNvSpPr>
            <a:spLocks noGrp="1"/>
          </p:cNvSpPr>
          <p:nvPr>
            <p:ph type="title"/>
          </p:nvPr>
        </p:nvSpPr>
        <p:spPr/>
        <p:txBody>
          <a:bodyPr/>
          <a:lstStyle/>
          <a:p>
            <a:r>
              <a:rPr lang="nl-NL" dirty="0">
                <a:solidFill>
                  <a:srgbClr val="002060"/>
                </a:solidFill>
              </a:rPr>
              <a:t>Staat er nog wat open in de tijdlijn?</a:t>
            </a:r>
          </a:p>
        </p:txBody>
      </p:sp>
      <p:pic>
        <p:nvPicPr>
          <p:cNvPr id="1026" name="Picture 2" descr="Kritische vragen stellen. Hoe doe je dat?">
            <a:extLst>
              <a:ext uri="{FF2B5EF4-FFF2-40B4-BE49-F238E27FC236}">
                <a16:creationId xmlns:a16="http://schemas.microsoft.com/office/drawing/2014/main" id="{9E701234-BA34-415E-92DF-9A24AB1E46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8506" y="1792069"/>
            <a:ext cx="675498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Logo">
            <a:extLst>
              <a:ext uri="{FF2B5EF4-FFF2-40B4-BE49-F238E27FC236}">
                <a16:creationId xmlns:a16="http://schemas.microsoft.com/office/drawing/2014/main" id="{08BF397C-C75B-41D1-A237-CD3DD62ED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4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941A3AE-65FF-4C92-92CF-0ECC855DB782}"/>
              </a:ext>
            </a:extLst>
          </p:cNvPr>
          <p:cNvSpPr>
            <a:spLocks noGrp="1"/>
          </p:cNvSpPr>
          <p:nvPr>
            <p:ph type="title"/>
          </p:nvPr>
        </p:nvSpPr>
        <p:spPr>
          <a:xfrm>
            <a:off x="838200" y="365125"/>
            <a:ext cx="6367943" cy="1325563"/>
          </a:xfrm>
        </p:spPr>
        <p:txBody>
          <a:bodyPr>
            <a:normAutofit/>
          </a:bodyPr>
          <a:lstStyle/>
          <a:p>
            <a:r>
              <a:rPr lang="nl-NL" dirty="0">
                <a:solidFill>
                  <a:srgbClr val="002060"/>
                </a:solidFill>
              </a:rPr>
              <a:t>Wijk Berkum geselecteerd als proeftuin aardgasvrij</a:t>
            </a:r>
          </a:p>
        </p:txBody>
      </p:sp>
      <p:pic>
        <p:nvPicPr>
          <p:cNvPr id="2050" name="Picture 2" descr="Essay Programma Aardgasvrije Wijken - Werken aan Programma's">
            <a:extLst>
              <a:ext uri="{FF2B5EF4-FFF2-40B4-BE49-F238E27FC236}">
                <a16:creationId xmlns:a16="http://schemas.microsoft.com/office/drawing/2014/main" id="{F8B3E122-5CAD-4847-95C8-A07695A2F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519" y="3195421"/>
            <a:ext cx="4925303" cy="11062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ogramma Aardgasvrije Wijken - Programma Aardgasvrije Wijken">
            <a:extLst>
              <a:ext uri="{FF2B5EF4-FFF2-40B4-BE49-F238E27FC236}">
                <a16:creationId xmlns:a16="http://schemas.microsoft.com/office/drawing/2014/main" id="{64354189-A3FF-437A-9052-6D1D96178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602" y="658790"/>
            <a:ext cx="8934276" cy="595618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Rechte verbindingslijn met pijl 14">
            <a:extLst>
              <a:ext uri="{FF2B5EF4-FFF2-40B4-BE49-F238E27FC236}">
                <a16:creationId xmlns:a16="http://schemas.microsoft.com/office/drawing/2014/main" id="{EF3AF148-D4C2-432D-90D9-B452DC1E60BE}"/>
              </a:ext>
            </a:extLst>
          </p:cNvPr>
          <p:cNvCxnSpPr>
            <a:cxnSpLocks/>
          </p:cNvCxnSpPr>
          <p:nvPr/>
        </p:nvCxnSpPr>
        <p:spPr>
          <a:xfrm flipH="1">
            <a:off x="9313758" y="2521009"/>
            <a:ext cx="2163244" cy="3902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4" descr="Logo">
            <a:extLst>
              <a:ext uri="{FF2B5EF4-FFF2-40B4-BE49-F238E27FC236}">
                <a16:creationId xmlns:a16="http://schemas.microsoft.com/office/drawing/2014/main" id="{56B5D37D-06D0-4CD6-B40F-07A1BD8FA1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87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F6E22-EECC-444F-AFB9-B70FC5345CED}"/>
              </a:ext>
            </a:extLst>
          </p:cNvPr>
          <p:cNvSpPr>
            <a:spLocks noGrp="1"/>
          </p:cNvSpPr>
          <p:nvPr>
            <p:ph type="title"/>
          </p:nvPr>
        </p:nvSpPr>
        <p:spPr/>
        <p:txBody>
          <a:bodyPr/>
          <a:lstStyle/>
          <a:p>
            <a:r>
              <a:rPr lang="nl-NL" dirty="0">
                <a:solidFill>
                  <a:srgbClr val="002060"/>
                </a:solidFill>
              </a:rPr>
              <a:t>Berkum Energieneutraal</a:t>
            </a:r>
          </a:p>
        </p:txBody>
      </p:sp>
      <p:sp>
        <p:nvSpPr>
          <p:cNvPr id="3" name="Tijdelijke aanduiding voor inhoud 2">
            <a:extLst>
              <a:ext uri="{FF2B5EF4-FFF2-40B4-BE49-F238E27FC236}">
                <a16:creationId xmlns:a16="http://schemas.microsoft.com/office/drawing/2014/main" id="{E5660DAB-9924-40AE-8B74-11A909E337B2}"/>
              </a:ext>
            </a:extLst>
          </p:cNvPr>
          <p:cNvSpPr>
            <a:spLocks noGrp="1"/>
          </p:cNvSpPr>
          <p:nvPr>
            <p:ph idx="1"/>
          </p:nvPr>
        </p:nvSpPr>
        <p:spPr/>
        <p:txBody>
          <a:bodyPr>
            <a:normAutofit/>
          </a:bodyPr>
          <a:lstStyle/>
          <a:p>
            <a:r>
              <a:rPr lang="nl-NL" dirty="0">
                <a:solidFill>
                  <a:srgbClr val="0070C0"/>
                </a:solidFill>
              </a:rPr>
              <a:t>Eind 2017: </a:t>
            </a:r>
            <a:r>
              <a:rPr lang="nl-NL" dirty="0"/>
              <a:t>In Zwolle is de wijk Berkum ‘aangewezen’ als eerste wijk in Zwolle om energieneutraal te worden per 2025 </a:t>
            </a:r>
            <a:endParaRPr lang="nl-NL" dirty="0">
              <a:solidFill>
                <a:schemeClr val="bg1">
                  <a:lumMod val="50000"/>
                </a:schemeClr>
              </a:solidFill>
            </a:endParaRPr>
          </a:p>
          <a:p>
            <a:r>
              <a:rPr lang="nl-NL" dirty="0">
                <a:solidFill>
                  <a:srgbClr val="0070C0"/>
                </a:solidFill>
              </a:rPr>
              <a:t>Voorjaar 2018: </a:t>
            </a:r>
            <a:r>
              <a:rPr lang="nl-NL" dirty="0"/>
              <a:t>Namens inwoners committeren</a:t>
            </a:r>
            <a:r>
              <a:rPr lang="nl-NL" dirty="0">
                <a:solidFill>
                  <a:srgbClr val="0070C0"/>
                </a:solidFill>
              </a:rPr>
              <a:t> </a:t>
            </a:r>
            <a:r>
              <a:rPr lang="nl-NL" dirty="0"/>
              <a:t>Wijkvereniging Berkum en VV Berkum zich aan initiatief </a:t>
            </a:r>
            <a:endParaRPr lang="nl-NL" dirty="0">
              <a:solidFill>
                <a:schemeClr val="bg1">
                  <a:lumMod val="50000"/>
                </a:schemeClr>
              </a:solidFill>
            </a:endParaRPr>
          </a:p>
          <a:p>
            <a:pPr marL="0" indent="0">
              <a:buNone/>
            </a:pPr>
            <a:endParaRPr lang="nl-NL" sz="1900" dirty="0">
              <a:solidFill>
                <a:schemeClr val="bg1">
                  <a:lumMod val="65000"/>
                </a:schemeClr>
              </a:solidFill>
            </a:endParaRPr>
          </a:p>
          <a:p>
            <a:endParaRPr lang="nl-NL" dirty="0"/>
          </a:p>
        </p:txBody>
      </p:sp>
      <p:pic>
        <p:nvPicPr>
          <p:cNvPr id="5" name="Tijdelijke aanduiding voor inhoud 4">
            <a:extLst>
              <a:ext uri="{FF2B5EF4-FFF2-40B4-BE49-F238E27FC236}">
                <a16:creationId xmlns:a16="http://schemas.microsoft.com/office/drawing/2014/main" id="{751AB5B7-08BD-49BD-8990-AC1EC551BB51}"/>
              </a:ext>
            </a:extLst>
          </p:cNvPr>
          <p:cNvPicPr>
            <a:picLocks/>
          </p:cNvPicPr>
          <p:nvPr/>
        </p:nvPicPr>
        <p:blipFill>
          <a:blip r:embed="rId2"/>
          <a:stretch>
            <a:fillRect/>
          </a:stretch>
        </p:blipFill>
        <p:spPr>
          <a:xfrm>
            <a:off x="3196206" y="3632433"/>
            <a:ext cx="5427678" cy="3045204"/>
          </a:xfrm>
          <a:prstGeom prst="rect">
            <a:avLst/>
          </a:prstGeom>
        </p:spPr>
      </p:pic>
      <p:pic>
        <p:nvPicPr>
          <p:cNvPr id="7" name="Picture 4" descr="Logo">
            <a:extLst>
              <a:ext uri="{FF2B5EF4-FFF2-40B4-BE49-F238E27FC236}">
                <a16:creationId xmlns:a16="http://schemas.microsoft.com/office/drawing/2014/main" id="{B1927A19-25F2-425A-AF5F-8F55C4E28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sp>
        <p:nvSpPr>
          <p:cNvPr id="4" name="Ovaal 3">
            <a:extLst>
              <a:ext uri="{FF2B5EF4-FFF2-40B4-BE49-F238E27FC236}">
                <a16:creationId xmlns:a16="http://schemas.microsoft.com/office/drawing/2014/main" id="{5E5F0679-CBD6-4C34-B2C1-7D81428C1A86}"/>
              </a:ext>
            </a:extLst>
          </p:cNvPr>
          <p:cNvSpPr/>
          <p:nvPr/>
        </p:nvSpPr>
        <p:spPr>
          <a:xfrm>
            <a:off x="5427677" y="5644261"/>
            <a:ext cx="1568741" cy="106540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noFill/>
            </a:endParaRPr>
          </a:p>
        </p:txBody>
      </p:sp>
      <p:sp>
        <p:nvSpPr>
          <p:cNvPr id="9" name="Ovaal 8">
            <a:extLst>
              <a:ext uri="{FF2B5EF4-FFF2-40B4-BE49-F238E27FC236}">
                <a16:creationId xmlns:a16="http://schemas.microsoft.com/office/drawing/2014/main" id="{3873EAAC-F181-42BE-BE10-61467BA67A2E}"/>
              </a:ext>
            </a:extLst>
          </p:cNvPr>
          <p:cNvSpPr/>
          <p:nvPr/>
        </p:nvSpPr>
        <p:spPr>
          <a:xfrm>
            <a:off x="6996418" y="5508771"/>
            <a:ext cx="1568741" cy="106540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spTree>
    <p:extLst>
      <p:ext uri="{BB962C8B-B14F-4D97-AF65-F5344CB8AC3E}">
        <p14:creationId xmlns:p14="http://schemas.microsoft.com/office/powerpoint/2010/main" val="1143734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kstvak 6">
            <a:extLst>
              <a:ext uri="{FF2B5EF4-FFF2-40B4-BE49-F238E27FC236}">
                <a16:creationId xmlns:a16="http://schemas.microsoft.com/office/drawing/2014/main" id="{DA42C8E3-A112-40E3-80F0-CF2E76D55C22}"/>
              </a:ext>
            </a:extLst>
          </p:cNvPr>
          <p:cNvSpPr txBox="1">
            <a:spLocks noChangeArrowheads="1"/>
          </p:cNvSpPr>
          <p:nvPr/>
        </p:nvSpPr>
        <p:spPr bwMode="auto">
          <a:xfrm>
            <a:off x="2167121" y="5590667"/>
            <a:ext cx="17243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3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Inwoners</a:t>
            </a:r>
          </a:p>
        </p:txBody>
      </p:sp>
      <p:sp>
        <p:nvSpPr>
          <p:cNvPr id="26626" name="Tekstvak 7">
            <a:extLst>
              <a:ext uri="{FF2B5EF4-FFF2-40B4-BE49-F238E27FC236}">
                <a16:creationId xmlns:a16="http://schemas.microsoft.com/office/drawing/2014/main" id="{7920BFB6-E06B-4636-8CF2-2288D64F6E62}"/>
              </a:ext>
            </a:extLst>
          </p:cNvPr>
          <p:cNvSpPr txBox="1">
            <a:spLocks noChangeArrowheads="1"/>
          </p:cNvSpPr>
          <p:nvPr/>
        </p:nvSpPr>
        <p:spPr bwMode="auto">
          <a:xfrm>
            <a:off x="5237162" y="1946174"/>
            <a:ext cx="1717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3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Overheid</a:t>
            </a:r>
          </a:p>
        </p:txBody>
      </p:sp>
      <p:sp>
        <p:nvSpPr>
          <p:cNvPr id="26627" name="Tekstvak 8">
            <a:extLst>
              <a:ext uri="{FF2B5EF4-FFF2-40B4-BE49-F238E27FC236}">
                <a16:creationId xmlns:a16="http://schemas.microsoft.com/office/drawing/2014/main" id="{6E1845F1-11B2-44CD-B88F-DB7C7E85C765}"/>
              </a:ext>
            </a:extLst>
          </p:cNvPr>
          <p:cNvSpPr txBox="1">
            <a:spLocks noChangeArrowheads="1"/>
          </p:cNvSpPr>
          <p:nvPr/>
        </p:nvSpPr>
        <p:spPr bwMode="auto">
          <a:xfrm>
            <a:off x="8300497" y="5590667"/>
            <a:ext cx="2339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3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Bedrijfsleven</a:t>
            </a:r>
          </a:p>
        </p:txBody>
      </p:sp>
      <p:pic>
        <p:nvPicPr>
          <p:cNvPr id="26629" name="Picture 2" descr="http://www.zefdamen.nl/CropCircles/Constructions/triangle/triangle06.gif">
            <a:extLst>
              <a:ext uri="{FF2B5EF4-FFF2-40B4-BE49-F238E27FC236}">
                <a16:creationId xmlns:a16="http://schemas.microsoft.com/office/drawing/2014/main" id="{5016A741-28F0-4577-8B0E-817337B15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750" y="2347404"/>
            <a:ext cx="4429125"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a:extLst>
              <a:ext uri="{FF2B5EF4-FFF2-40B4-BE49-F238E27FC236}">
                <a16:creationId xmlns:a16="http://schemas.microsoft.com/office/drawing/2014/main" id="{34FA8B66-BF17-49EC-95DD-DCFB7418E223}"/>
              </a:ext>
            </a:extLst>
          </p:cNvPr>
          <p:cNvSpPr>
            <a:spLocks noGrp="1"/>
          </p:cNvSpPr>
          <p:nvPr>
            <p:ph type="title"/>
          </p:nvPr>
        </p:nvSpPr>
        <p:spPr>
          <a:xfrm>
            <a:off x="838200" y="365125"/>
            <a:ext cx="10515600" cy="1325563"/>
          </a:xfrm>
        </p:spPr>
        <p:txBody>
          <a:bodyPr/>
          <a:lstStyle/>
          <a:p>
            <a:r>
              <a:rPr lang="nl-NL" dirty="0">
                <a:solidFill>
                  <a:srgbClr val="002060"/>
                </a:solidFill>
              </a:rPr>
              <a:t>Samenwerking in de driehoek</a:t>
            </a:r>
          </a:p>
        </p:txBody>
      </p:sp>
      <p:pic>
        <p:nvPicPr>
          <p:cNvPr id="2" name="Picture 4" descr="Logo">
            <a:extLst>
              <a:ext uri="{FF2B5EF4-FFF2-40B4-BE49-F238E27FC236}">
                <a16:creationId xmlns:a16="http://schemas.microsoft.com/office/drawing/2014/main" id="{63957682-8D25-40D4-83E8-FBC3873B4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F6E22-EECC-444F-AFB9-B70FC5345CED}"/>
              </a:ext>
            </a:extLst>
          </p:cNvPr>
          <p:cNvSpPr>
            <a:spLocks noGrp="1"/>
          </p:cNvSpPr>
          <p:nvPr>
            <p:ph type="title"/>
          </p:nvPr>
        </p:nvSpPr>
        <p:spPr/>
        <p:txBody>
          <a:bodyPr/>
          <a:lstStyle/>
          <a:p>
            <a:r>
              <a:rPr lang="nl-NL" dirty="0">
                <a:solidFill>
                  <a:srgbClr val="002060"/>
                </a:solidFill>
              </a:rPr>
              <a:t>1</a:t>
            </a:r>
            <a:r>
              <a:rPr lang="nl-NL" baseline="30000" dirty="0">
                <a:solidFill>
                  <a:srgbClr val="002060"/>
                </a:solidFill>
              </a:rPr>
              <a:t>ste</a:t>
            </a:r>
            <a:r>
              <a:rPr lang="nl-NL" dirty="0">
                <a:solidFill>
                  <a:srgbClr val="002060"/>
                </a:solidFill>
              </a:rPr>
              <a:t> les: rol bedrijfsleven</a:t>
            </a:r>
          </a:p>
        </p:txBody>
      </p:sp>
      <p:sp>
        <p:nvSpPr>
          <p:cNvPr id="3" name="Tijdelijke aanduiding voor inhoud 2">
            <a:extLst>
              <a:ext uri="{FF2B5EF4-FFF2-40B4-BE49-F238E27FC236}">
                <a16:creationId xmlns:a16="http://schemas.microsoft.com/office/drawing/2014/main" id="{E5660DAB-9924-40AE-8B74-11A909E337B2}"/>
              </a:ext>
            </a:extLst>
          </p:cNvPr>
          <p:cNvSpPr>
            <a:spLocks noGrp="1"/>
          </p:cNvSpPr>
          <p:nvPr>
            <p:ph idx="1"/>
          </p:nvPr>
        </p:nvSpPr>
        <p:spPr/>
        <p:txBody>
          <a:bodyPr>
            <a:normAutofit/>
          </a:bodyPr>
          <a:lstStyle/>
          <a:p>
            <a:r>
              <a:rPr lang="nl-NL" dirty="0">
                <a:solidFill>
                  <a:srgbClr val="0070C0"/>
                </a:solidFill>
              </a:rPr>
              <a:t>Eind 2017: </a:t>
            </a:r>
            <a:r>
              <a:rPr lang="nl-NL" dirty="0"/>
              <a:t>In Zwolle is de wijk Berkum ‘aangewezen’ als eerste wijk in Zwolle om energieneutraal te worden per 2025 </a:t>
            </a:r>
            <a:endParaRPr lang="nl-NL" dirty="0">
              <a:solidFill>
                <a:schemeClr val="bg1">
                  <a:lumMod val="50000"/>
                </a:schemeClr>
              </a:solidFill>
            </a:endParaRPr>
          </a:p>
          <a:p>
            <a:r>
              <a:rPr lang="nl-NL" dirty="0">
                <a:solidFill>
                  <a:srgbClr val="0070C0"/>
                </a:solidFill>
              </a:rPr>
              <a:t>Voorjaar 2018: </a:t>
            </a:r>
            <a:r>
              <a:rPr lang="nl-NL" dirty="0"/>
              <a:t>Namens inwoners committeren</a:t>
            </a:r>
            <a:r>
              <a:rPr lang="nl-NL" dirty="0">
                <a:solidFill>
                  <a:srgbClr val="0070C0"/>
                </a:solidFill>
              </a:rPr>
              <a:t> </a:t>
            </a:r>
            <a:r>
              <a:rPr lang="nl-NL" dirty="0"/>
              <a:t>Wijkvereniging Berkum en VV Berkum zich aan initiatief </a:t>
            </a:r>
            <a:endParaRPr lang="nl-NL" dirty="0">
              <a:solidFill>
                <a:schemeClr val="bg1">
                  <a:lumMod val="50000"/>
                </a:schemeClr>
              </a:solidFill>
            </a:endParaRPr>
          </a:p>
          <a:p>
            <a:pPr marL="0" indent="0">
              <a:buNone/>
            </a:pPr>
            <a:endParaRPr lang="nl-NL" sz="1900" dirty="0">
              <a:solidFill>
                <a:schemeClr val="bg1">
                  <a:lumMod val="65000"/>
                </a:schemeClr>
              </a:solidFill>
            </a:endParaRPr>
          </a:p>
          <a:p>
            <a:endParaRPr lang="nl-NL" dirty="0"/>
          </a:p>
        </p:txBody>
      </p:sp>
      <p:pic>
        <p:nvPicPr>
          <p:cNvPr id="5" name="Tijdelijke aanduiding voor inhoud 4">
            <a:extLst>
              <a:ext uri="{FF2B5EF4-FFF2-40B4-BE49-F238E27FC236}">
                <a16:creationId xmlns:a16="http://schemas.microsoft.com/office/drawing/2014/main" id="{751AB5B7-08BD-49BD-8990-AC1EC551BB51}"/>
              </a:ext>
            </a:extLst>
          </p:cNvPr>
          <p:cNvPicPr>
            <a:picLocks/>
          </p:cNvPicPr>
          <p:nvPr/>
        </p:nvPicPr>
        <p:blipFill>
          <a:blip r:embed="rId2"/>
          <a:stretch>
            <a:fillRect/>
          </a:stretch>
        </p:blipFill>
        <p:spPr>
          <a:xfrm>
            <a:off x="3196206" y="3632433"/>
            <a:ext cx="5427678" cy="3045204"/>
          </a:xfrm>
          <a:prstGeom prst="rect">
            <a:avLst/>
          </a:prstGeom>
        </p:spPr>
      </p:pic>
      <p:pic>
        <p:nvPicPr>
          <p:cNvPr id="7" name="Picture 4" descr="Logo">
            <a:extLst>
              <a:ext uri="{FF2B5EF4-FFF2-40B4-BE49-F238E27FC236}">
                <a16:creationId xmlns:a16="http://schemas.microsoft.com/office/drawing/2014/main" id="{B1927A19-25F2-425A-AF5F-8F55C4E28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sp>
        <p:nvSpPr>
          <p:cNvPr id="4" name="Ovaal 3">
            <a:extLst>
              <a:ext uri="{FF2B5EF4-FFF2-40B4-BE49-F238E27FC236}">
                <a16:creationId xmlns:a16="http://schemas.microsoft.com/office/drawing/2014/main" id="{5512E5DF-5F60-4C7D-8244-56ABB9BBE137}"/>
              </a:ext>
            </a:extLst>
          </p:cNvPr>
          <p:cNvSpPr/>
          <p:nvPr/>
        </p:nvSpPr>
        <p:spPr>
          <a:xfrm>
            <a:off x="4527259" y="4412609"/>
            <a:ext cx="1568741" cy="10654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sp>
        <p:nvSpPr>
          <p:cNvPr id="6" name="Ovaal 5">
            <a:extLst>
              <a:ext uri="{FF2B5EF4-FFF2-40B4-BE49-F238E27FC236}">
                <a16:creationId xmlns:a16="http://schemas.microsoft.com/office/drawing/2014/main" id="{34B7DAA7-01A4-4213-8DCE-6B231789B0B4}"/>
              </a:ext>
            </a:extLst>
          </p:cNvPr>
          <p:cNvSpPr/>
          <p:nvPr/>
        </p:nvSpPr>
        <p:spPr>
          <a:xfrm>
            <a:off x="3454866" y="5155035"/>
            <a:ext cx="1568741" cy="10654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spTree>
    <p:extLst>
      <p:ext uri="{BB962C8B-B14F-4D97-AF65-F5344CB8AC3E}">
        <p14:creationId xmlns:p14="http://schemas.microsoft.com/office/powerpoint/2010/main" val="3172315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5951F-F5B8-4F0E-9BA7-B3BFC49DDE19}"/>
              </a:ext>
            </a:extLst>
          </p:cNvPr>
          <p:cNvSpPr>
            <a:spLocks noGrp="1"/>
          </p:cNvSpPr>
          <p:nvPr>
            <p:ph type="title"/>
          </p:nvPr>
        </p:nvSpPr>
        <p:spPr>
          <a:xfrm>
            <a:off x="653975" y="377504"/>
            <a:ext cx="10515600" cy="1325563"/>
          </a:xfrm>
        </p:spPr>
        <p:txBody>
          <a:bodyPr/>
          <a:lstStyle/>
          <a:p>
            <a:r>
              <a:rPr lang="nl-NL" dirty="0">
                <a:solidFill>
                  <a:srgbClr val="002060"/>
                </a:solidFill>
              </a:rPr>
              <a:t>Uitdaging in wijk Berkum</a:t>
            </a:r>
          </a:p>
        </p:txBody>
      </p:sp>
      <p:sp>
        <p:nvSpPr>
          <p:cNvPr id="3" name="Tijdelijke aanduiding voor inhoud 2">
            <a:extLst>
              <a:ext uri="{FF2B5EF4-FFF2-40B4-BE49-F238E27FC236}">
                <a16:creationId xmlns:a16="http://schemas.microsoft.com/office/drawing/2014/main" id="{C2615B49-3518-4DF4-A372-42CD619A802D}"/>
              </a:ext>
            </a:extLst>
          </p:cNvPr>
          <p:cNvSpPr>
            <a:spLocks noGrp="1"/>
          </p:cNvSpPr>
          <p:nvPr>
            <p:ph idx="1"/>
          </p:nvPr>
        </p:nvSpPr>
        <p:spPr>
          <a:xfrm>
            <a:off x="653975" y="2257660"/>
            <a:ext cx="4102583" cy="2834458"/>
          </a:xfrm>
        </p:spPr>
        <p:txBody>
          <a:bodyPr>
            <a:normAutofit/>
          </a:bodyPr>
          <a:lstStyle/>
          <a:p>
            <a:pPr marL="0" indent="0" algn="ctr">
              <a:buNone/>
            </a:pPr>
            <a:r>
              <a:rPr lang="nl-NL" dirty="0">
                <a:solidFill>
                  <a:srgbClr val="002060"/>
                </a:solidFill>
              </a:rPr>
              <a:t>Alle gebouwen in ‘Berkum’ maken deel uit van een energie neutrale wijk, waarbij alle jaarlijks verbruikte energie duurzaam in de wijk wordt opgewekt.</a:t>
            </a:r>
          </a:p>
        </p:txBody>
      </p:sp>
      <p:pic>
        <p:nvPicPr>
          <p:cNvPr id="6" name="Tijdelijke aanduiding voor inhoud 3">
            <a:extLst>
              <a:ext uri="{FF2B5EF4-FFF2-40B4-BE49-F238E27FC236}">
                <a16:creationId xmlns:a16="http://schemas.microsoft.com/office/drawing/2014/main" id="{314EDACC-A5C3-448C-B93A-DE57277EB72E}"/>
              </a:ext>
            </a:extLst>
          </p:cNvPr>
          <p:cNvPicPr>
            <a:picLocks noChangeAspect="1"/>
          </p:cNvPicPr>
          <p:nvPr/>
        </p:nvPicPr>
        <p:blipFill>
          <a:blip r:embed="rId2"/>
          <a:stretch>
            <a:fillRect/>
          </a:stretch>
        </p:blipFill>
        <p:spPr>
          <a:xfrm>
            <a:off x="4926246" y="1469910"/>
            <a:ext cx="5811661" cy="5388090"/>
          </a:xfrm>
          <a:prstGeom prst="rect">
            <a:avLst/>
          </a:prstGeom>
        </p:spPr>
      </p:pic>
      <p:pic>
        <p:nvPicPr>
          <p:cNvPr id="7" name="Picture 4" descr="Logo">
            <a:extLst>
              <a:ext uri="{FF2B5EF4-FFF2-40B4-BE49-F238E27FC236}">
                <a16:creationId xmlns:a16="http://schemas.microsoft.com/office/drawing/2014/main" id="{EF59C873-ED9A-447A-A60B-90271F414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07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D6EBE-E007-4200-99F0-5CBAA1F82198}"/>
              </a:ext>
            </a:extLst>
          </p:cNvPr>
          <p:cNvSpPr>
            <a:spLocks noGrp="1"/>
          </p:cNvSpPr>
          <p:nvPr>
            <p:ph type="title"/>
          </p:nvPr>
        </p:nvSpPr>
        <p:spPr/>
        <p:txBody>
          <a:bodyPr/>
          <a:lstStyle/>
          <a:p>
            <a:r>
              <a:rPr lang="nl-NL" dirty="0">
                <a:solidFill>
                  <a:srgbClr val="002060"/>
                </a:solidFill>
              </a:rPr>
              <a:t>Kentallen Berkum </a:t>
            </a:r>
            <a:endParaRPr lang="nl-NL" sz="2800" i="1" dirty="0">
              <a:solidFill>
                <a:srgbClr val="002060"/>
              </a:solidFill>
            </a:endParaRPr>
          </a:p>
        </p:txBody>
      </p:sp>
      <p:sp>
        <p:nvSpPr>
          <p:cNvPr id="3" name="Tijdelijke aanduiding voor inhoud 2">
            <a:extLst>
              <a:ext uri="{FF2B5EF4-FFF2-40B4-BE49-F238E27FC236}">
                <a16:creationId xmlns:a16="http://schemas.microsoft.com/office/drawing/2014/main" id="{D6BC485D-2D95-4A0F-8083-8C3CB7B2B997}"/>
              </a:ext>
            </a:extLst>
          </p:cNvPr>
          <p:cNvSpPr>
            <a:spLocks noGrp="1"/>
          </p:cNvSpPr>
          <p:nvPr>
            <p:ph idx="1"/>
          </p:nvPr>
        </p:nvSpPr>
        <p:spPr/>
        <p:txBody>
          <a:bodyPr/>
          <a:lstStyle/>
          <a:p>
            <a:r>
              <a:rPr lang="nl-NL" dirty="0"/>
              <a:t>2.000 woningen, waarvan 500 huurwoningen (300 sociale verhuur)</a:t>
            </a:r>
          </a:p>
          <a:p>
            <a:r>
              <a:rPr lang="nl-NL" dirty="0"/>
              <a:t>4.000 inwoners</a:t>
            </a:r>
          </a:p>
          <a:p>
            <a:r>
              <a:rPr lang="nl-NL" dirty="0"/>
              <a:t>50 bedrijfsgebouwen</a:t>
            </a:r>
          </a:p>
          <a:p>
            <a:r>
              <a:rPr lang="nl-NL" dirty="0"/>
              <a:t>Energieverbruik </a:t>
            </a:r>
            <a:r>
              <a:rPr lang="nl-NL" u="sng" dirty="0">
                <a:solidFill>
                  <a:srgbClr val="002060"/>
                </a:solidFill>
              </a:rPr>
              <a:t>woningen en bedrijven:</a:t>
            </a:r>
          </a:p>
          <a:p>
            <a:pPr lvl="1"/>
            <a:r>
              <a:rPr lang="nl-NL" dirty="0"/>
              <a:t>15 miljoen kWh</a:t>
            </a:r>
          </a:p>
          <a:p>
            <a:pPr lvl="1"/>
            <a:r>
              <a:rPr lang="nl-NL" dirty="0"/>
              <a:t>5 miljoen m3 aardgas</a:t>
            </a:r>
          </a:p>
          <a:p>
            <a:r>
              <a:rPr lang="nl-NL" dirty="0"/>
              <a:t>Verdeling </a:t>
            </a:r>
            <a:r>
              <a:rPr lang="nl-NL" u="sng" dirty="0">
                <a:solidFill>
                  <a:srgbClr val="002060"/>
                </a:solidFill>
              </a:rPr>
              <a:t>verbruik</a:t>
            </a:r>
            <a:r>
              <a:rPr lang="nl-NL" dirty="0"/>
              <a:t>:</a:t>
            </a:r>
          </a:p>
          <a:p>
            <a:pPr lvl="1"/>
            <a:r>
              <a:rPr lang="nl-NL" dirty="0"/>
              <a:t>75% particulier</a:t>
            </a:r>
          </a:p>
          <a:p>
            <a:pPr lvl="1"/>
            <a:r>
              <a:rPr lang="nl-NL" dirty="0"/>
              <a:t>25% zakelijk </a:t>
            </a:r>
          </a:p>
        </p:txBody>
      </p:sp>
      <p:pic>
        <p:nvPicPr>
          <p:cNvPr id="6" name="Picture 4" descr="Logo">
            <a:extLst>
              <a:ext uri="{FF2B5EF4-FFF2-40B4-BE49-F238E27FC236}">
                <a16:creationId xmlns:a16="http://schemas.microsoft.com/office/drawing/2014/main" id="{137077D3-502C-49D0-899A-9C8D6119C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69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6531D-AD37-4C61-BA08-3464486A22BD}"/>
              </a:ext>
            </a:extLst>
          </p:cNvPr>
          <p:cNvSpPr>
            <a:spLocks noGrp="1"/>
          </p:cNvSpPr>
          <p:nvPr>
            <p:ph type="title"/>
          </p:nvPr>
        </p:nvSpPr>
        <p:spPr/>
        <p:txBody>
          <a:bodyPr/>
          <a:lstStyle/>
          <a:p>
            <a:r>
              <a:rPr lang="nl-NL" dirty="0">
                <a:solidFill>
                  <a:srgbClr val="002060"/>
                </a:solidFill>
              </a:rPr>
              <a:t>Uitgangspunten in Berkum</a:t>
            </a:r>
          </a:p>
        </p:txBody>
      </p:sp>
      <p:sp>
        <p:nvSpPr>
          <p:cNvPr id="3" name="Tijdelijke aanduiding voor inhoud 2">
            <a:extLst>
              <a:ext uri="{FF2B5EF4-FFF2-40B4-BE49-F238E27FC236}">
                <a16:creationId xmlns:a16="http://schemas.microsoft.com/office/drawing/2014/main" id="{B85468C8-BB59-43B3-89C9-8CE377CE3836}"/>
              </a:ext>
            </a:extLst>
          </p:cNvPr>
          <p:cNvSpPr>
            <a:spLocks noGrp="1"/>
          </p:cNvSpPr>
          <p:nvPr>
            <p:ph idx="1"/>
          </p:nvPr>
        </p:nvSpPr>
        <p:spPr/>
        <p:txBody>
          <a:bodyPr/>
          <a:lstStyle/>
          <a:p>
            <a:r>
              <a:rPr lang="nl-NL" u="sng" dirty="0"/>
              <a:t>Wijkbewoners</a:t>
            </a:r>
            <a:r>
              <a:rPr lang="nl-NL" dirty="0"/>
              <a:t> en </a:t>
            </a:r>
            <a:r>
              <a:rPr lang="nl-NL" u="sng" dirty="0"/>
              <a:t>partners</a:t>
            </a:r>
            <a:r>
              <a:rPr lang="nl-NL" dirty="0"/>
              <a:t> geven samen de route vorm</a:t>
            </a:r>
            <a:endParaRPr lang="nl-NL" sz="1800" dirty="0">
              <a:solidFill>
                <a:srgbClr val="00B050"/>
              </a:solidFill>
            </a:endParaRPr>
          </a:p>
          <a:p>
            <a:r>
              <a:rPr lang="nl-NL" dirty="0"/>
              <a:t>Berkum is leer- en ontwikkelomgeving en met PAW helemaal!</a:t>
            </a:r>
          </a:p>
          <a:p>
            <a:r>
              <a:rPr lang="nl-NL" dirty="0"/>
              <a:t>1</a:t>
            </a:r>
            <a:r>
              <a:rPr lang="nl-NL" baseline="30000" dirty="0"/>
              <a:t>ste</a:t>
            </a:r>
            <a:r>
              <a:rPr lang="nl-NL" dirty="0"/>
              <a:t> wijk in Zwolle om ervaring richting aardgasvrij op te doen</a:t>
            </a:r>
          </a:p>
          <a:p>
            <a:r>
              <a:rPr lang="nl-NL" dirty="0"/>
              <a:t>Wijkbewoners werken op vrijwillige basis mee</a:t>
            </a:r>
          </a:p>
          <a:p>
            <a:pPr marL="0" indent="0">
              <a:buNone/>
            </a:pPr>
            <a:endParaRPr lang="nl-NL" dirty="0"/>
          </a:p>
        </p:txBody>
      </p:sp>
      <p:pic>
        <p:nvPicPr>
          <p:cNvPr id="6" name="Picture 4" descr="Logo">
            <a:extLst>
              <a:ext uri="{FF2B5EF4-FFF2-40B4-BE49-F238E27FC236}">
                <a16:creationId xmlns:a16="http://schemas.microsoft.com/office/drawing/2014/main" id="{870EE8FB-B2AC-4762-969C-C53D232C7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9001" y="5368955"/>
            <a:ext cx="945860" cy="103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79901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670</Words>
  <Application>Microsoft Office PowerPoint</Application>
  <PresentationFormat>Breedbeeld</PresentationFormat>
  <Paragraphs>115</Paragraphs>
  <Slides>23</Slides>
  <Notes>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23</vt:i4>
      </vt:variant>
    </vt:vector>
  </HeadingPairs>
  <TitlesOfParts>
    <vt:vector size="28" baseType="lpstr">
      <vt:lpstr>Arial</vt:lpstr>
      <vt:lpstr>Calibri</vt:lpstr>
      <vt:lpstr>Calibri Light</vt:lpstr>
      <vt:lpstr>Kantoorthema</vt:lpstr>
      <vt:lpstr>1_Kantoorthema</vt:lpstr>
      <vt:lpstr>Stapje voor stapje naar aardgasvrije wijk in Zwolle</vt:lpstr>
      <vt:lpstr>Timo Veen projectleider Berkum Energieneutraal</vt:lpstr>
      <vt:lpstr>Wijk Berkum geselecteerd als proeftuin aardgasvrij</vt:lpstr>
      <vt:lpstr>Berkum Energieneutraal</vt:lpstr>
      <vt:lpstr>Samenwerking in de driehoek</vt:lpstr>
      <vt:lpstr>1ste les: rol bedrijfsleven</vt:lpstr>
      <vt:lpstr>Uitdaging in wijk Berkum</vt:lpstr>
      <vt:lpstr>Kentallen Berkum </vt:lpstr>
      <vt:lpstr>Uitgangspunten in Berkum</vt:lpstr>
      <vt:lpstr>Wijktransitieplan gereed (maart 2019)</vt:lpstr>
      <vt:lpstr>Wijktransitieplan gereed (maart 2019)</vt:lpstr>
      <vt:lpstr>En dan van ‘papier’ naar het ‘eggie’</vt:lpstr>
      <vt:lpstr>Nu van ‘papier’ naar het ‘eggie’</vt:lpstr>
      <vt:lpstr>Hoe kom je achter de voordeur in Berkum? </vt:lpstr>
      <vt:lpstr>1ste project gestart: verduurzamen </vt:lpstr>
      <vt:lpstr>Lessons learned: 5 stuks</vt:lpstr>
      <vt:lpstr>Lessons learned</vt:lpstr>
      <vt:lpstr>Lessons learned</vt:lpstr>
      <vt:lpstr>Lessons learned</vt:lpstr>
      <vt:lpstr>Lessons learned</vt:lpstr>
      <vt:lpstr>Terug naar aardgasvrije projecten</vt:lpstr>
      <vt:lpstr>Terug naar aardgasvrije projecten</vt:lpstr>
      <vt:lpstr>Staat er nog wat open in de tijdlijn?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Berkum Energieneutraal</dc:title>
  <dc:creator>Timo</dc:creator>
  <cp:lastModifiedBy>Timo Veen</cp:lastModifiedBy>
  <cp:revision>141</cp:revision>
  <cp:lastPrinted>2019-09-16T14:51:56Z</cp:lastPrinted>
  <dcterms:created xsi:type="dcterms:W3CDTF">2018-05-20T08:03:47Z</dcterms:created>
  <dcterms:modified xsi:type="dcterms:W3CDTF">2020-11-17T12:54:04Z</dcterms:modified>
</cp:coreProperties>
</file>