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sldIdLst>
    <p:sldId id="256" r:id="rId2"/>
    <p:sldId id="260" r:id="rId3"/>
    <p:sldId id="257" r:id="rId4"/>
    <p:sldId id="258" r:id="rId5"/>
    <p:sldId id="261" r:id="rId6"/>
    <p:sldId id="537" r:id="rId7"/>
    <p:sldId id="259" r:id="rId8"/>
    <p:sldId id="271" r:id="rId9"/>
    <p:sldId id="268" r:id="rId10"/>
    <p:sldId id="274" r:id="rId11"/>
    <p:sldId id="273" r:id="rId12"/>
    <p:sldId id="272" r:id="rId13"/>
    <p:sldId id="269" r:id="rId14"/>
    <p:sldId id="275" r:id="rId15"/>
    <p:sldId id="278" r:id="rId16"/>
    <p:sldId id="277" r:id="rId17"/>
    <p:sldId id="538" r:id="rId18"/>
    <p:sldId id="539" r:id="rId19"/>
    <p:sldId id="524" r:id="rId20"/>
    <p:sldId id="543" r:id="rId21"/>
    <p:sldId id="540" r:id="rId22"/>
    <p:sldId id="541" r:id="rId23"/>
    <p:sldId id="542" r:id="rId24"/>
    <p:sldId id="545" r:id="rId25"/>
    <p:sldId id="547" r:id="rId26"/>
    <p:sldId id="548" r:id="rId27"/>
    <p:sldId id="529" r:id="rId28"/>
    <p:sldId id="536" r:id="rId29"/>
  </p:sldIdLst>
  <p:sldSz cx="12192000" cy="6858000"/>
  <p:notesSz cx="6451600" cy="93218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9E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C336B9-B360-4EEF-8901-54F53B3BAA34}" v="2" dt="2020-11-17T13:19:09.48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34" autoAdjust="0"/>
    <p:restoredTop sz="96357" autoAdjust="0"/>
  </p:normalViewPr>
  <p:slideViewPr>
    <p:cSldViewPr snapToGrid="0">
      <p:cViewPr varScale="1">
        <p:scale>
          <a:sx n="86" d="100"/>
          <a:sy n="86" d="100"/>
        </p:scale>
        <p:origin x="732" y="60"/>
      </p:cViewPr>
      <p:guideLst/>
    </p:cSldViewPr>
  </p:slideViewPr>
  <p:outlineViewPr>
    <p:cViewPr>
      <p:scale>
        <a:sx n="33" d="100"/>
        <a:sy n="33" d="100"/>
      </p:scale>
      <p:origin x="0" y="-310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aleen de Haan | Duurzaam Gebouwd" userId="b391fabc-dc2e-46f5-bff7-4a31900239ee" providerId="ADAL" clId="{33C336B9-B360-4EEF-8901-54F53B3BAA34}"/>
    <pc:docChg chg="custSel modSld modMainMaster modNotesMaster">
      <pc:chgData name="Annaleen de Haan | Duurzaam Gebouwd" userId="b391fabc-dc2e-46f5-bff7-4a31900239ee" providerId="ADAL" clId="{33C336B9-B360-4EEF-8901-54F53B3BAA34}" dt="2020-11-17T13:19:09.484" v="2" actId="14100"/>
      <pc:docMkLst>
        <pc:docMk/>
      </pc:docMkLst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109045554" sldId="256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109045554" sldId="256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109045554" sldId="256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09045554" sldId="256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09045554" sldId="256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09045554" sldId="256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972215920" sldId="257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72215920" sldId="257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72215920" sldId="257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72215920" sldId="257"/>
            <ac:spMk id="8" creationId="{E75B2F9E-5F32-4D7E-96F7-6FCB4B68ED49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2215920" sldId="257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2215920" sldId="257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2215920" sldId="257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4010045855" sldId="258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010045855" sldId="258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010045855" sldId="258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010045855" sldId="258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010045855" sldId="258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010045855" sldId="258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3719236018" sldId="259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719236018" sldId="259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719236018" sldId="259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719236018" sldId="259"/>
            <ac:spMk id="8" creationId="{C2949B28-040E-43E3-BF6C-FA53AE6362A5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719236018" sldId="259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719236018" sldId="259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719236018" sldId="259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9:09.484" v="2" actId="14100"/>
        <pc:sldMkLst>
          <pc:docMk/>
          <pc:sldMk cId="1259060289" sldId="260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259060289" sldId="260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259060289" sldId="260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259060289" sldId="260"/>
            <ac:spMk id="8" creationId="{852CF6B4-4005-40D2-90C8-C03FCB337C8E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259060289" sldId="260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259060289" sldId="260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9:09.484" v="2" actId="14100"/>
          <ac:picMkLst>
            <pc:docMk/>
            <pc:sldMk cId="1259060289" sldId="260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7091527" sldId="261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7091527" sldId="261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7091527" sldId="261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7091527" sldId="261"/>
            <ac:spMk id="8" creationId="{6D1AC34E-B182-4957-AE6B-1416704BFA76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7091527" sldId="261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7091527" sldId="261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7091527" sldId="261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501193217" sldId="268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501193217" sldId="268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501193217" sldId="268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501193217" sldId="268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501193217" sldId="268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501193217" sldId="268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706995290" sldId="269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706995290" sldId="269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706995290" sldId="269"/>
            <ac:spMk id="4" creationId="{60FFA38E-AEAA-4DF5-AD87-73361CEFBB64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706995290" sldId="269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706995290" sldId="269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706995290" sldId="269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82385242" sldId="271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82385242" sldId="271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2385242" sldId="271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2385242" sldId="271"/>
            <ac:picMk id="6" creationId="{60FE6A8D-7117-4B0A-95CE-5F9CE9962ED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2385242" sldId="271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2385242" sldId="271"/>
            <ac:picMk id="1026" creationId="{CD0405EA-349E-4737-8484-B2C69EF789FE}"/>
          </ac:picMkLst>
        </pc:picChg>
      </pc:sldChg>
      <pc:sldChg chg="modSp mod modNotes">
        <pc:chgData name="Annaleen de Haan | Duurzaam Gebouwd" userId="b391fabc-dc2e-46f5-bff7-4a31900239ee" providerId="ADAL" clId="{33C336B9-B360-4EEF-8901-54F53B3BAA34}" dt="2020-11-17T13:18:56.426" v="1" actId="27636"/>
        <pc:sldMkLst>
          <pc:docMk/>
          <pc:sldMk cId="369405205" sldId="272"/>
        </pc:sldMkLst>
        <pc:spChg chg="mod">
          <ac:chgData name="Annaleen de Haan | Duurzaam Gebouwd" userId="b391fabc-dc2e-46f5-bff7-4a31900239ee" providerId="ADAL" clId="{33C336B9-B360-4EEF-8901-54F53B3BAA34}" dt="2020-11-17T13:18:56.426" v="1" actId="27636"/>
          <ac:spMkLst>
            <pc:docMk/>
            <pc:sldMk cId="369405205" sldId="272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69405205" sldId="272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69405205" sldId="272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69405205" sldId="272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69405205" sldId="272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973128758" sldId="273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73128758" sldId="273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73128758" sldId="273"/>
            <ac:spMk id="4" creationId="{35160CB4-B37F-4D00-B9DD-103B71A4E5CE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3128758" sldId="273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3128758" sldId="273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73128758" sldId="273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3056427685" sldId="274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056427685" sldId="274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056427685" sldId="274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056427685" sldId="274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056427685" sldId="274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056427685" sldId="274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4106647389" sldId="275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106647389" sldId="275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106647389" sldId="275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106647389" sldId="275"/>
            <ac:spMk id="8" creationId="{9AD8FA0D-A2D5-4070-832D-13497E2EA34B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106647389" sldId="275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106647389" sldId="275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106647389" sldId="275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500097695" sldId="277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500097695" sldId="277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500097695" sldId="277"/>
            <ac:spMk id="8" creationId="{FDD8FC71-24E2-4621-AE80-6BDAA6BB6F63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1500097695" sldId="277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500097695" sldId="277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500097695" sldId="277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500097695" sldId="277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098707898" sldId="278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098707898" sldId="278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098707898" sldId="278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098707898" sldId="278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098707898" sldId="278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098707898" sldId="278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3592371645" sldId="524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592371645" sldId="524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592371645" sldId="524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592371645" sldId="524"/>
            <ac:spMk id="11" creationId="{CF78A0ED-A411-4E42-803C-AEA12393CF7D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3592371645" sldId="524"/>
            <ac:graphicFrameMk id="4" creationId="{17E73D9F-1128-45DC-A1CC-0D1A8F0784B2}"/>
          </ac:graphicFrameMkLst>
        </pc:graphicFrame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3592371645" sldId="524"/>
            <ac:graphicFrameMk id="10" creationId="{E13FCF54-4936-45E3-944F-CF4BA5916611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592371645" sldId="524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592371645" sldId="524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592371645" sldId="524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124657964" sldId="529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124657964" sldId="529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124657964" sldId="529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124657964" sldId="529"/>
            <ac:spMk id="8" creationId="{66E5ECBB-F99D-475C-84F1-2DC5EC98395E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24657964" sldId="529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24657964" sldId="529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24657964" sldId="529"/>
            <ac:picMk id="9" creationId="{34C1FB21-4434-4120-9E31-257C66CF6668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124657964" sldId="529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453791039" sldId="536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53791039" sldId="536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53791039" sldId="536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53791039" sldId="536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53791039" sldId="536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53791039" sldId="536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4260803624" sldId="537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4260803624" sldId="537"/>
            <ac:spMk id="3" creationId="{455F681D-7D1F-41E9-A124-7052EFDC3C8A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260803624" sldId="537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260803624" sldId="537"/>
            <ac:picMk id="6" creationId="{431EB451-F267-4E60-AAF3-E525799541A5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260803624" sldId="537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260803624" sldId="537"/>
            <ac:picMk id="11" creationId="{F651F37F-5C02-49D8-8882-03CBF815F3F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4260803624" sldId="537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1712802" sldId="538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1712802" sldId="538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1712802" sldId="538"/>
            <ac:spMk id="8" creationId="{FDD8FC71-24E2-4621-AE80-6BDAA6BB6F6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1712802" sldId="538"/>
            <ac:spMk id="9" creationId="{B38448FB-1A7B-44A7-B589-9C37939286D0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21712802" sldId="538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1712802" sldId="538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1712802" sldId="538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1712802" sldId="538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060868860" sldId="539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060868860" sldId="539"/>
            <ac:spMk id="2" creationId="{63AB19B7-6170-4F90-99A0-CE4204FA3F2D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060868860" sldId="539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060868860" sldId="539"/>
            <ac:spMk id="8" creationId="{FDD8FC71-24E2-4621-AE80-6BDAA6BB6F6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060868860" sldId="539"/>
            <ac:spMk id="10" creationId="{26379CCF-2376-42A2-9138-16DCE6B599F5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1060868860" sldId="539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060868860" sldId="539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060868860" sldId="539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060868860" sldId="539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922080886" sldId="540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22080886" sldId="540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22080886" sldId="540"/>
            <ac:spMk id="8" creationId="{FDD8FC71-24E2-4621-AE80-6BDAA6BB6F6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22080886" sldId="540"/>
            <ac:spMk id="9" creationId="{33A3283C-6528-4B31-AA2D-5E0C9482B690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2922080886" sldId="540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22080886" sldId="540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22080886" sldId="540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22080886" sldId="540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856120723" sldId="541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856120723" sldId="541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856120723" sldId="541"/>
            <ac:spMk id="8" creationId="{FDD8FC71-24E2-4621-AE80-6BDAA6BB6F6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856120723" sldId="541"/>
            <ac:spMk id="9" creationId="{33A3283C-6528-4B31-AA2D-5E0C9482B690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2856120723" sldId="541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856120723" sldId="541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856120723" sldId="541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856120723" sldId="541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883529969" sldId="542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883529969" sldId="542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883529969" sldId="542"/>
            <ac:spMk id="8" creationId="{FDD8FC71-24E2-4621-AE80-6BDAA6BB6F6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883529969" sldId="542"/>
            <ac:spMk id="9" creationId="{33A3283C-6528-4B31-AA2D-5E0C9482B690}"/>
          </ac:spMkLst>
        </pc:spChg>
        <pc:graphicFrameChg chg="mod">
          <ac:chgData name="Annaleen de Haan | Duurzaam Gebouwd" userId="b391fabc-dc2e-46f5-bff7-4a31900239ee" providerId="ADAL" clId="{33C336B9-B360-4EEF-8901-54F53B3BAA34}" dt="2020-11-17T13:18:56.121" v="0"/>
          <ac:graphicFrameMkLst>
            <pc:docMk/>
            <pc:sldMk cId="883529969" sldId="542"/>
            <ac:graphicFrameMk id="4" creationId="{E7F2F1BD-60FF-4D29-BBFC-234786D60964}"/>
          </ac:graphicFrameMkLst>
        </pc:graphicFrame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83529969" sldId="542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83529969" sldId="542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883529969" sldId="542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944196319" sldId="543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44196319" sldId="543"/>
            <ac:spMk id="2" creationId="{0074C5A4-A651-4A14-B743-8CC75E46CA2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44196319" sldId="543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944196319" sldId="543"/>
            <ac:spMk id="8" creationId="{757A298C-D7AD-48B0-92B9-7B1EB5EDD0E6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44196319" sldId="543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44196319" sldId="543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944196319" sldId="543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2502101065" sldId="545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502101065" sldId="545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502101065" sldId="545"/>
            <ac:spMk id="17" creationId="{275EFAD2-09C4-4A95-AD21-D70D7130B4A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502101065" sldId="545"/>
            <ac:spMk id="18" creationId="{BFB2FFD0-BB52-404E-BBEC-D07A948533D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2502101065" sldId="545"/>
            <ac:spMk id="20" creationId="{632C1E30-36EE-46E8-B40F-E31AE95225FD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502101065" sldId="545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502101065" sldId="545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2502101065" sldId="545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3964540506" sldId="547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964540506" sldId="547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964540506" sldId="547"/>
            <ac:spMk id="17" creationId="{275EFAD2-09C4-4A95-AD21-D70D7130B4A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964540506" sldId="547"/>
            <ac:spMk id="18" creationId="{BFB2FFD0-BB52-404E-BBEC-D07A948533D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3964540506" sldId="547"/>
            <ac:spMk id="20" creationId="{632C1E30-36EE-46E8-B40F-E31AE95225FD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964540506" sldId="547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964540506" sldId="547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3964540506" sldId="547"/>
            <ac:picMk id="1026" creationId="{CD0405EA-349E-4737-8484-B2C69EF789FE}"/>
          </ac:picMkLst>
        </pc:picChg>
      </pc:sldChg>
      <pc:sldChg chg="modSp modNotes">
        <pc:chgData name="Annaleen de Haan | Duurzaam Gebouwd" userId="b391fabc-dc2e-46f5-bff7-4a31900239ee" providerId="ADAL" clId="{33C336B9-B360-4EEF-8901-54F53B3BAA34}" dt="2020-11-17T13:18:56.121" v="0"/>
        <pc:sldMkLst>
          <pc:docMk/>
          <pc:sldMk cId="1417734473" sldId="548"/>
        </pc:sld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417734473" sldId="548"/>
            <ac:spMk id="3" creationId="{455F681D-7D1F-41E9-A124-7052EFDC3C8A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417734473" sldId="548"/>
            <ac:spMk id="17" creationId="{275EFAD2-09C4-4A95-AD21-D70D7130B4A4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417734473" sldId="548"/>
            <ac:spMk id="18" creationId="{BFB2FFD0-BB52-404E-BBEC-D07A948533D3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k cId="1417734473" sldId="548"/>
            <ac:spMk id="20" creationId="{632C1E30-36EE-46E8-B40F-E31AE95225FD}"/>
          </ac:spMkLst>
        </pc:sp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417734473" sldId="548"/>
            <ac:picMk id="5" creationId="{BDC30099-1A38-4797-93B1-2FA3E966355B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417734473" sldId="548"/>
            <ac:picMk id="7" creationId="{07383BFD-A1A2-4061-9F0F-4D8CBC6C8496}"/>
          </ac:picMkLst>
        </pc:picChg>
        <pc:picChg chg="mod">
          <ac:chgData name="Annaleen de Haan | Duurzaam Gebouwd" userId="b391fabc-dc2e-46f5-bff7-4a31900239ee" providerId="ADAL" clId="{33C336B9-B360-4EEF-8901-54F53B3BAA34}" dt="2020-11-17T13:18:56.121" v="0"/>
          <ac:picMkLst>
            <pc:docMk/>
            <pc:sldMk cId="1417734473" sldId="548"/>
            <ac:picMk id="1026" creationId="{CD0405EA-349E-4737-8484-B2C69EF789FE}"/>
          </ac:picMkLst>
        </pc:picChg>
      </pc:sldChg>
      <pc:sldMasterChg chg="modSp modSldLayout">
        <pc:chgData name="Annaleen de Haan | Duurzaam Gebouwd" userId="b391fabc-dc2e-46f5-bff7-4a31900239ee" providerId="ADAL" clId="{33C336B9-B360-4EEF-8901-54F53B3BAA34}" dt="2020-11-17T13:18:56.121" v="0"/>
        <pc:sldMasterMkLst>
          <pc:docMk/>
          <pc:sldMasterMk cId="605844836" sldId="2147483660"/>
        </pc:sldMasterMkLst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asterMk cId="605844836" sldId="2147483660"/>
            <ac:spMk id="2" creationId="{00000000-0000-0000-0000-000000000000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asterMk cId="605844836" sldId="2147483660"/>
            <ac:spMk id="3" creationId="{00000000-0000-0000-0000-000000000000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asterMk cId="605844836" sldId="2147483660"/>
            <ac:spMk id="4" creationId="{00000000-0000-0000-0000-000000000000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asterMk cId="605844836" sldId="2147483660"/>
            <ac:spMk id="5" creationId="{00000000-0000-0000-0000-000000000000}"/>
          </ac:spMkLst>
        </pc:spChg>
        <pc:spChg chg="mod">
          <ac:chgData name="Annaleen de Haan | Duurzaam Gebouwd" userId="b391fabc-dc2e-46f5-bff7-4a31900239ee" providerId="ADAL" clId="{33C336B9-B360-4EEF-8901-54F53B3BAA34}" dt="2020-11-17T13:18:56.121" v="0"/>
          <ac:spMkLst>
            <pc:docMk/>
            <pc:sldMasterMk cId="605844836" sldId="2147483660"/>
            <ac:spMk id="6" creationId="{00000000-0000-0000-0000-000000000000}"/>
          </ac:spMkLst>
        </pc:sp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3601108434" sldId="2147483661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3601108434" sldId="2147483661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3601108434" sldId="2147483661"/>
              <ac:spMk id="3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2187302213" sldId="2147483663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187302213" sldId="2147483663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187302213" sldId="2147483663"/>
              <ac:spMk id="3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3061819548" sldId="2147483664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3061819548" sldId="2147483664"/>
              <ac:spMk id="3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3061819548" sldId="2147483664"/>
              <ac:spMk id="4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148928470" sldId="2147483665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148928470" sldId="2147483665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148928470" sldId="2147483665"/>
              <ac:spMk id="3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148928470" sldId="2147483665"/>
              <ac:spMk id="4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148928470" sldId="2147483665"/>
              <ac:spMk id="5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148928470" sldId="2147483665"/>
              <ac:spMk id="6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2594699762" sldId="2147483668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94699762" sldId="2147483668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94699762" sldId="2147483668"/>
              <ac:spMk id="3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94699762" sldId="2147483668"/>
              <ac:spMk id="4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2504741084" sldId="2147483669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04741084" sldId="2147483669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04741084" sldId="2147483669"/>
              <ac:spMk id="3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2504741084" sldId="2147483669"/>
              <ac:spMk id="4" creationId="{00000000-0000-0000-0000-000000000000}"/>
            </ac:spMkLst>
          </pc:spChg>
        </pc:sldLayoutChg>
        <pc:sldLayoutChg chg="modSp">
          <pc:chgData name="Annaleen de Haan | Duurzaam Gebouwd" userId="b391fabc-dc2e-46f5-bff7-4a31900239ee" providerId="ADAL" clId="{33C336B9-B360-4EEF-8901-54F53B3BAA34}" dt="2020-11-17T13:18:56.121" v="0"/>
          <pc:sldLayoutMkLst>
            <pc:docMk/>
            <pc:sldMasterMk cId="605844836" sldId="2147483660"/>
            <pc:sldLayoutMk cId="591668739" sldId="2147483671"/>
          </pc:sldLayoutMkLst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591668739" sldId="2147483671"/>
              <ac:spMk id="2" creationId="{00000000-0000-0000-0000-000000000000}"/>
            </ac:spMkLst>
          </pc:spChg>
          <pc:spChg chg="mod">
            <ac:chgData name="Annaleen de Haan | Duurzaam Gebouwd" userId="b391fabc-dc2e-46f5-bff7-4a31900239ee" providerId="ADAL" clId="{33C336B9-B360-4EEF-8901-54F53B3BAA34}" dt="2020-11-17T13:18:56.121" v="0"/>
            <ac:spMkLst>
              <pc:docMk/>
              <pc:sldMasterMk cId="605844836" sldId="2147483660"/>
              <pc:sldLayoutMk cId="591668739" sldId="2147483671"/>
              <ac:spMk id="3" creationId="{00000000-0000-0000-0000-000000000000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els%20Van%20Lingen\Documents\ThermIQ\Documentatie\business%20cases\2014%20ThermIQ%20vergelijking%20Amsata%20vs%20Olav%20(bijgewerkt%2022-3-2015)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l-N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5157407593871735E-2"/>
          <c:y val="0.11636093728023157"/>
          <c:w val="0.68932109948833664"/>
          <c:h val="0.633776462128491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Blad1!$C$2</c:f>
              <c:strCache>
                <c:ptCount val="1"/>
                <c:pt idx="0">
                  <c:v>januari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Blad1!$C$3:$C$6</c:f>
              <c:numCache>
                <c:formatCode>General</c:formatCode>
                <c:ptCount val="4"/>
                <c:pt idx="0">
                  <c:v>1062</c:v>
                </c:pt>
                <c:pt idx="1">
                  <c:v>0</c:v>
                </c:pt>
                <c:pt idx="2">
                  <c:v>245</c:v>
                </c:pt>
                <c:pt idx="3">
                  <c:v>3517.12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61-4E31-9499-9F726B26C00A}"/>
            </c:ext>
          </c:extLst>
        </c:ser>
        <c:ser>
          <c:idx val="1"/>
          <c:order val="1"/>
          <c:tx>
            <c:strRef>
              <c:f>Blad1!$D$2</c:f>
              <c:strCache>
                <c:ptCount val="1"/>
                <c:pt idx="0">
                  <c:v>februari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Blad1!$D$3:$D$6</c:f>
              <c:numCache>
                <c:formatCode>General</c:formatCode>
                <c:ptCount val="4"/>
                <c:pt idx="0">
                  <c:v>965</c:v>
                </c:pt>
                <c:pt idx="1">
                  <c:v>0</c:v>
                </c:pt>
                <c:pt idx="2">
                  <c:v>221</c:v>
                </c:pt>
                <c:pt idx="3">
                  <c:v>3433.6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61-4E31-9499-9F726B26C00A}"/>
            </c:ext>
          </c:extLst>
        </c:ser>
        <c:ser>
          <c:idx val="2"/>
          <c:order val="2"/>
          <c:tx>
            <c:strRef>
              <c:f>Blad1!$E$2</c:f>
              <c:strCache>
                <c:ptCount val="1"/>
                <c:pt idx="0">
                  <c:v>maart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Blad1!$E$3:$E$6</c:f>
              <c:numCache>
                <c:formatCode>General</c:formatCode>
                <c:ptCount val="4"/>
                <c:pt idx="0">
                  <c:v>572</c:v>
                </c:pt>
                <c:pt idx="1">
                  <c:v>0</c:v>
                </c:pt>
                <c:pt idx="2">
                  <c:v>214</c:v>
                </c:pt>
                <c:pt idx="3">
                  <c:v>3220.16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61-4E31-9499-9F726B26C00A}"/>
            </c:ext>
          </c:extLst>
        </c:ser>
        <c:ser>
          <c:idx val="3"/>
          <c:order val="3"/>
          <c:tx>
            <c:strRef>
              <c:f>Blad1!$F$2</c:f>
              <c:strCache>
                <c:ptCount val="1"/>
                <c:pt idx="0">
                  <c:v>april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Blad1!$F$3:$F$6</c:f>
              <c:numCache>
                <c:formatCode>General</c:formatCode>
                <c:ptCount val="4"/>
                <c:pt idx="0">
                  <c:v>414</c:v>
                </c:pt>
                <c:pt idx="1">
                  <c:v>0</c:v>
                </c:pt>
                <c:pt idx="2">
                  <c:v>182</c:v>
                </c:pt>
                <c:pt idx="3">
                  <c:v>2366.4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B61-4E31-9499-9F726B26C00A}"/>
            </c:ext>
          </c:extLst>
        </c:ser>
        <c:ser>
          <c:idx val="4"/>
          <c:order val="4"/>
          <c:tx>
            <c:strRef>
              <c:f>Blad1!$G$2</c:f>
              <c:strCache>
                <c:ptCount val="1"/>
                <c:pt idx="0">
                  <c:v>mei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Blad1!$G$3:$G$6</c:f>
              <c:numCache>
                <c:formatCode>General</c:formatCode>
                <c:ptCount val="4"/>
                <c:pt idx="0">
                  <c:v>400</c:v>
                </c:pt>
                <c:pt idx="1">
                  <c:v>0</c:v>
                </c:pt>
                <c:pt idx="2">
                  <c:v>196</c:v>
                </c:pt>
                <c:pt idx="3">
                  <c:v>779.52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B61-4E31-9499-9F726B26C00A}"/>
            </c:ext>
          </c:extLst>
        </c:ser>
        <c:ser>
          <c:idx val="5"/>
          <c:order val="5"/>
          <c:tx>
            <c:strRef>
              <c:f>Blad1!$H$2</c:f>
              <c:strCache>
                <c:ptCount val="1"/>
                <c:pt idx="0">
                  <c:v>juni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Blad1!$H$3:$H$6</c:f>
              <c:numCache>
                <c:formatCode>General</c:formatCode>
                <c:ptCount val="4"/>
                <c:pt idx="0">
                  <c:v>327</c:v>
                </c:pt>
                <c:pt idx="1">
                  <c:v>0</c:v>
                </c:pt>
                <c:pt idx="2">
                  <c:v>211</c:v>
                </c:pt>
                <c:pt idx="3">
                  <c:v>399.04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5B61-4E31-9499-9F726B26C00A}"/>
            </c:ext>
          </c:extLst>
        </c:ser>
        <c:ser>
          <c:idx val="6"/>
          <c:order val="6"/>
          <c:tx>
            <c:strRef>
              <c:f>Blad1!$I$2</c:f>
              <c:strCache>
                <c:ptCount val="1"/>
                <c:pt idx="0">
                  <c:v>juli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Blad1!$I$3:$I$6</c:f>
              <c:numCache>
                <c:formatCode>General</c:formatCode>
                <c:ptCount val="4"/>
                <c:pt idx="0">
                  <c:v>342</c:v>
                </c:pt>
                <c:pt idx="1">
                  <c:v>0</c:v>
                </c:pt>
                <c:pt idx="2">
                  <c:v>209</c:v>
                </c:pt>
                <c:pt idx="3">
                  <c:v>334.08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61-4E31-9499-9F726B26C00A}"/>
            </c:ext>
          </c:extLst>
        </c:ser>
        <c:ser>
          <c:idx val="7"/>
          <c:order val="7"/>
          <c:tx>
            <c:strRef>
              <c:f>Blad1!$J$2</c:f>
              <c:strCache>
                <c:ptCount val="1"/>
                <c:pt idx="0">
                  <c:v>augustus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Blad1!$J$3:$J$6</c:f>
              <c:numCache>
                <c:formatCode>General</c:formatCode>
                <c:ptCount val="4"/>
                <c:pt idx="0">
                  <c:v>332</c:v>
                </c:pt>
                <c:pt idx="1">
                  <c:v>0</c:v>
                </c:pt>
                <c:pt idx="2">
                  <c:v>211</c:v>
                </c:pt>
                <c:pt idx="3">
                  <c:v>334.08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5B61-4E31-9499-9F726B26C00A}"/>
            </c:ext>
          </c:extLst>
        </c:ser>
        <c:ser>
          <c:idx val="8"/>
          <c:order val="8"/>
          <c:tx>
            <c:strRef>
              <c:f>Blad1!$K$2</c:f>
              <c:strCache>
                <c:ptCount val="1"/>
                <c:pt idx="0">
                  <c:v>september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Blad1!$K$3:$K$6</c:f>
              <c:numCache>
                <c:formatCode>General</c:formatCode>
                <c:ptCount val="4"/>
                <c:pt idx="0">
                  <c:v>363</c:v>
                </c:pt>
                <c:pt idx="1">
                  <c:v>0</c:v>
                </c:pt>
                <c:pt idx="2">
                  <c:v>223</c:v>
                </c:pt>
                <c:pt idx="3">
                  <c:v>426.88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B61-4E31-9499-9F726B26C00A}"/>
            </c:ext>
          </c:extLst>
        </c:ser>
        <c:ser>
          <c:idx val="9"/>
          <c:order val="9"/>
          <c:tx>
            <c:strRef>
              <c:f>Blad1!$L$2</c:f>
              <c:strCache>
                <c:ptCount val="1"/>
                <c:pt idx="0">
                  <c:v>oktober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Blad1!$L$3:$L$6</c:f>
              <c:numCache>
                <c:formatCode>General</c:formatCode>
                <c:ptCount val="4"/>
                <c:pt idx="0">
                  <c:v>437</c:v>
                </c:pt>
                <c:pt idx="1">
                  <c:v>0</c:v>
                </c:pt>
                <c:pt idx="2">
                  <c:v>260</c:v>
                </c:pt>
                <c:pt idx="3">
                  <c:v>1540.48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5B61-4E31-9499-9F726B26C00A}"/>
            </c:ext>
          </c:extLst>
        </c:ser>
        <c:ser>
          <c:idx val="10"/>
          <c:order val="10"/>
          <c:tx>
            <c:strRef>
              <c:f>Blad1!$M$2</c:f>
              <c:strCache>
                <c:ptCount val="1"/>
                <c:pt idx="0">
                  <c:v>november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Blad1!$M$3:$M$6</c:f>
              <c:numCache>
                <c:formatCode>General</c:formatCode>
                <c:ptCount val="4"/>
                <c:pt idx="0">
                  <c:v>711</c:v>
                </c:pt>
                <c:pt idx="1">
                  <c:v>0</c:v>
                </c:pt>
                <c:pt idx="2">
                  <c:v>253</c:v>
                </c:pt>
                <c:pt idx="3">
                  <c:v>2422.08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5B61-4E31-9499-9F726B26C00A}"/>
            </c:ext>
          </c:extLst>
        </c:ser>
        <c:ser>
          <c:idx val="11"/>
          <c:order val="11"/>
          <c:tx>
            <c:strRef>
              <c:f>Blad1!$N$2</c:f>
              <c:strCache>
                <c:ptCount val="1"/>
                <c:pt idx="0">
                  <c:v>december</c:v>
                </c:pt>
              </c:strCache>
            </c:strRef>
          </c:tx>
          <c:invertIfNegative val="0"/>
          <c:cat>
            <c:multiLvlStrRef>
              <c:f>Blad1!$A$3:$B$6</c:f>
              <c:multiLvlStrCache>
                <c:ptCount val="4"/>
                <c:lvl>
                  <c:pt idx="0">
                    <c:v>Elektra</c:v>
                  </c:pt>
                  <c:pt idx="1">
                    <c:v>Gas</c:v>
                  </c:pt>
                  <c:pt idx="2">
                    <c:v>Elektra</c:v>
                  </c:pt>
                  <c:pt idx="3">
                    <c:v>Gas</c:v>
                  </c:pt>
                </c:lvl>
                <c:lvl>
                  <c:pt idx="0">
                    <c:v>Amsata</c:v>
                  </c:pt>
                  <c:pt idx="2">
                    <c:v>Olav</c:v>
                  </c:pt>
                </c:lvl>
              </c:multiLvlStrCache>
            </c:multiLvlStrRef>
          </c:cat>
          <c:val>
            <c:numRef>
              <c:f>Blad1!$N$3:$N$6</c:f>
              <c:numCache>
                <c:formatCode>General</c:formatCode>
                <c:ptCount val="4"/>
                <c:pt idx="0">
                  <c:v>1205</c:v>
                </c:pt>
                <c:pt idx="1">
                  <c:v>0</c:v>
                </c:pt>
                <c:pt idx="2">
                  <c:v>299</c:v>
                </c:pt>
                <c:pt idx="3">
                  <c:v>2746.88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5B61-4E31-9499-9F726B26C0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5274112"/>
        <c:axId val="56037760"/>
      </c:barChart>
      <c:catAx>
        <c:axId val="55274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037760"/>
        <c:crosses val="autoZero"/>
        <c:auto val="1"/>
        <c:lblAlgn val="ctr"/>
        <c:lblOffset val="100"/>
        <c:noMultiLvlLbl val="0"/>
      </c:catAx>
      <c:valAx>
        <c:axId val="56037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552741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448655554884285"/>
          <c:y val="0.1631476996872866"/>
          <c:w val="0.14611848391073878"/>
          <c:h val="0.65745880989744965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654414" y="0"/>
            <a:ext cx="2795693" cy="4677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321FB4-5987-43EC-97EE-D63CC82CF5D2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30213" y="1165225"/>
            <a:ext cx="5591175" cy="31464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45160" y="4486116"/>
            <a:ext cx="5161280" cy="367045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654414" y="8854093"/>
            <a:ext cx="2795693" cy="46770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F39483-6689-48D2-8029-3ACBA970E42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24920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88948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36362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8142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07325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79669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565061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285857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30446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664304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5573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37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5478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7432914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668413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67012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88164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100055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19910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317435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07401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28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5263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172432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92592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8057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50408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498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81763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430213" y="1165225"/>
            <a:ext cx="5591175" cy="3146425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7F39483-6689-48D2-8029-3ACBA970E427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94728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34246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234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5098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69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240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17267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449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8510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8604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20060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79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04E7B-5CE2-46A2-81BF-D492180C371C}" type="datetimeFigureOut">
              <a:rPr lang="nl-NL" smtClean="0"/>
              <a:t>17-11-2020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F9ECB-3435-4C01-909F-89FDE8E0C44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317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Introductie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Aardgasvrije Wijken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045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7772400" cy="1646004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Welke mogelijkheden voor verwarming?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4276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35160CB4-B37F-4D00-B9DD-103B71A4E5CE}"/>
              </a:ext>
            </a:extLst>
          </p:cNvPr>
          <p:cNvSpPr txBox="1"/>
          <p:nvPr/>
        </p:nvSpPr>
        <p:spPr>
          <a:xfrm>
            <a:off x="2476500" y="1105376"/>
            <a:ext cx="711250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Centraal: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Warmtepomp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Zonsysteem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Elektrische cv ketel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Warmtenet</a:t>
            </a:r>
          </a:p>
          <a:p>
            <a:endParaRPr lang="nl-NL" dirty="0"/>
          </a:p>
          <a:p>
            <a:r>
              <a:rPr lang="nl-NL" sz="2400" dirty="0"/>
              <a:t>Decentraal: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Infraroodpanelen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Elektrische verwarming (convector – </a:t>
            </a:r>
            <a:r>
              <a:rPr lang="nl-NL" dirty="0" err="1"/>
              <a:t>Schamottesteen</a:t>
            </a:r>
            <a:r>
              <a:rPr lang="nl-NL" dirty="0"/>
              <a:t> Jawotherm)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Elektrische vloerverwarming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Plintverwarming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Muurverwarming (</a:t>
            </a:r>
            <a:r>
              <a:rPr lang="nl-NL" dirty="0" err="1"/>
              <a:t>Karbonik</a:t>
            </a:r>
            <a:r>
              <a:rPr lang="nl-NL" dirty="0"/>
              <a:t>)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Elektrische ketel (alleen de verwarming aansturen)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NNU</a:t>
            </a:r>
          </a:p>
        </p:txBody>
      </p:sp>
    </p:spTree>
    <p:extLst>
      <p:ext uri="{BB962C8B-B14F-4D97-AF65-F5344CB8AC3E}">
        <p14:creationId xmlns:p14="http://schemas.microsoft.com/office/powerpoint/2010/main" val="2973128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Welke mogelijkheden voor het warmtapwater? 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052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0FFA38E-AEAA-4DF5-AD87-73361CEFBB64}"/>
              </a:ext>
            </a:extLst>
          </p:cNvPr>
          <p:cNvSpPr txBox="1"/>
          <p:nvPr/>
        </p:nvSpPr>
        <p:spPr>
          <a:xfrm>
            <a:off x="2476500" y="1105376"/>
            <a:ext cx="7112508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2400" dirty="0"/>
              <a:t>Centraal: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Warmtepomp (combi)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Warmtepompboiler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Zonneboilersysteem</a:t>
            </a:r>
          </a:p>
          <a:p>
            <a:endParaRPr lang="nl-NL" dirty="0"/>
          </a:p>
          <a:p>
            <a:r>
              <a:rPr lang="nl-NL" sz="2400" dirty="0"/>
              <a:t>Decentraal: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Doorstromer 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Elektrische boiler</a:t>
            </a:r>
          </a:p>
        </p:txBody>
      </p:sp>
    </p:spTree>
    <p:extLst>
      <p:ext uri="{BB962C8B-B14F-4D97-AF65-F5344CB8AC3E}">
        <p14:creationId xmlns:p14="http://schemas.microsoft.com/office/powerpoint/2010/main" val="706995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1725167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Voordelen van decentrale oplossingen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AD8FA0D-A2D5-4070-832D-13497E2EA34B}"/>
              </a:ext>
            </a:extLst>
          </p:cNvPr>
          <p:cNvSpPr txBox="1">
            <a:spLocks/>
          </p:cNvSpPr>
          <p:nvPr/>
        </p:nvSpPr>
        <p:spPr>
          <a:xfrm>
            <a:off x="3139440" y="2847531"/>
            <a:ext cx="684276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Geen leiding warmteverlies</a:t>
            </a:r>
          </a:p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Eenvoudige installatie</a:t>
            </a:r>
          </a:p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Efficiënter</a:t>
            </a:r>
          </a:p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Geen dure infrastructuur(zoals bij warmtenet)</a:t>
            </a:r>
          </a:p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Betaalbaar</a:t>
            </a:r>
          </a:p>
          <a:p>
            <a:pPr marL="285750" indent="-285750" algn="l">
              <a:buBlip>
                <a:blip r:embed="rId6"/>
              </a:buBlip>
            </a:pPr>
            <a:r>
              <a:rPr lang="nl-NL" sz="1800" dirty="0">
                <a:latin typeface="+mn-lt"/>
              </a:rPr>
              <a:t>Hygiënisch</a:t>
            </a:r>
            <a:br>
              <a:rPr lang="nl-NL" sz="1800" dirty="0">
                <a:latin typeface="+mn-lt"/>
              </a:rPr>
            </a:br>
            <a:br>
              <a:rPr lang="nl-NL" sz="1800" dirty="0">
                <a:latin typeface="+mn-lt"/>
              </a:rPr>
            </a:br>
            <a:endParaRPr lang="nl-NL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6647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7772400" cy="3105688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Nu de praktijk</a:t>
            </a:r>
            <a:br>
              <a:rPr lang="nl-NL" dirty="0">
                <a:latin typeface="+mn-lt"/>
              </a:rPr>
            </a:br>
            <a:endParaRPr lang="nl-NL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707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3291843"/>
              </p:ext>
            </p:extLst>
          </p:nvPr>
        </p:nvGraphicFramePr>
        <p:xfrm>
          <a:off x="2444496" y="1397000"/>
          <a:ext cx="7053072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26536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3526536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62857">
                <a:tc>
                  <a:txBody>
                    <a:bodyPr/>
                    <a:lstStyle/>
                    <a:p>
                      <a:r>
                        <a:rPr lang="nl-NL" sz="3600" dirty="0">
                          <a:solidFill>
                            <a:schemeClr val="tx1"/>
                          </a:solidFill>
                        </a:rPr>
                        <a:t>Huidige situatie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36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C.V. ketel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Radiatoren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Gasfornuis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Warm- én </a:t>
                      </a:r>
                      <a:r>
                        <a:rPr lang="nl-NL" sz="1800" dirty="0" err="1">
                          <a:solidFill>
                            <a:schemeClr val="tx1"/>
                          </a:solidFill>
                        </a:rPr>
                        <a:t>koudwater</a:t>
                      </a: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 leidingen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Energierekening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Meterkast upgrade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Elektrische verwarming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Inductie koken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Instant </a:t>
                      </a:r>
                      <a:r>
                        <a:rPr lang="nl-NL" sz="1800" dirty="0" err="1">
                          <a:solidFill>
                            <a:schemeClr val="tx1"/>
                          </a:solidFill>
                        </a:rPr>
                        <a:t>heater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>
                          <a:solidFill>
                            <a:schemeClr val="tx1"/>
                          </a:solidFill>
                        </a:rPr>
                        <a:t>Zelf opwekken verbruik (PV)</a:t>
                      </a: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00976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7583633"/>
              </p:ext>
            </p:extLst>
          </p:nvPr>
        </p:nvGraphicFramePr>
        <p:xfrm>
          <a:off x="1883664" y="939800"/>
          <a:ext cx="7053072" cy="5029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0496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2322576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3600" dirty="0">
                          <a:solidFill>
                            <a:schemeClr val="tx1"/>
                          </a:solidFill>
                        </a:rPr>
                        <a:t>Nieuwe situatie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3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217424">
                <a:tc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 Electric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Kosten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600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Meterkast upgrade/installaties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Infrarood/elektrische verwarming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Inductie kookplaat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Instant </a:t>
                      </a:r>
                      <a:r>
                        <a:rPr lang="nl-NL" dirty="0" err="1"/>
                        <a:t>heaters</a:t>
                      </a:r>
                      <a:endParaRPr lang="nl-NL" dirty="0"/>
                    </a:p>
                    <a:p>
                      <a:pPr marL="0" indent="0">
                        <a:buFontTx/>
                        <a:buNone/>
                      </a:pPr>
                      <a:endParaRPr lang="nl-NL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Totaal: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  2.200,-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  4.200,-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     500,-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     550,-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u="sng" dirty="0"/>
                        <a:t>	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 €    7.450,-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nl-NL" sz="2400" dirty="0"/>
                        <a:t>Bijna- of energie neutraal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nl-NL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929764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*Zelf opwekken verbruik (PV)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*Isolatie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dirty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nl-NL" dirty="0"/>
                        <a:t>Totaal: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€ 10.000,-</a:t>
                      </a:r>
                    </a:p>
                    <a:p>
                      <a:pPr marL="0" indent="0" algn="r">
                        <a:buFont typeface="+mj-lt"/>
                        <a:buNone/>
                      </a:pPr>
                      <a:r>
                        <a:rPr lang="nl-NL" dirty="0"/>
                        <a:t>€   3.550,-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nl-NL" u="sng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nl-NL" dirty="0">
                          <a:solidFill>
                            <a:schemeClr val="tx1"/>
                          </a:solidFill>
                        </a:rPr>
                        <a:t>	</a:t>
                      </a:r>
                      <a:r>
                        <a:rPr lang="nl-NL" b="1" u="none" dirty="0"/>
                        <a:t>€ 21.000,-</a:t>
                      </a:r>
                    </a:p>
                    <a:p>
                      <a:pPr algn="r"/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8144320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B38448FB-1A7B-44A7-B589-9C37939286D0}"/>
              </a:ext>
            </a:extLst>
          </p:cNvPr>
          <p:cNvSpPr txBox="1"/>
          <p:nvPr/>
        </p:nvSpPr>
        <p:spPr>
          <a:xfrm>
            <a:off x="2171700" y="5981193"/>
            <a:ext cx="46969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1200" dirty="0"/>
              <a:t>* Investering afhankelijk van verbruik/woning</a:t>
            </a:r>
          </a:p>
        </p:txBody>
      </p:sp>
    </p:spTree>
    <p:extLst>
      <p:ext uri="{BB962C8B-B14F-4D97-AF65-F5344CB8AC3E}">
        <p14:creationId xmlns:p14="http://schemas.microsoft.com/office/powerpoint/2010/main" val="217128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el 1">
            <a:extLst>
              <a:ext uri="{FF2B5EF4-FFF2-40B4-BE49-F238E27FC236}">
                <a16:creationId xmlns:a16="http://schemas.microsoft.com/office/drawing/2014/main" id="{26379CCF-2376-42A2-9138-16DCE6B59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14" y="277124"/>
            <a:ext cx="5395722" cy="618294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dirty="0">
                <a:solidFill>
                  <a:sysClr val="windowText" lastClr="000000"/>
                </a:solidFill>
                <a:latin typeface="+mn-lt"/>
              </a:rPr>
              <a:t>Voorbeeld in </a:t>
            </a:r>
            <a:r>
              <a:rPr lang="en-US" sz="3600" dirty="0" err="1">
                <a:solidFill>
                  <a:sysClr val="windowText" lastClr="000000"/>
                </a:solidFill>
                <a:latin typeface="+mn-lt"/>
              </a:rPr>
              <a:t>renovatie</a:t>
            </a:r>
            <a:r>
              <a:rPr lang="en-US" sz="3600" dirty="0">
                <a:solidFill>
                  <a:sysClr val="windowText" lastClr="000000"/>
                </a:solidFill>
                <a:latin typeface="+mn-lt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+mn-lt"/>
              </a:rPr>
              <a:t>woning</a:t>
            </a:r>
            <a:r>
              <a:rPr lang="nl-NL" sz="3600" b="1" dirty="0">
                <a:latin typeface="+mn-lt"/>
              </a:rPr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4991358"/>
              </p:ext>
            </p:extLst>
          </p:nvPr>
        </p:nvGraphicFramePr>
        <p:xfrm>
          <a:off x="1658112" y="2381135"/>
          <a:ext cx="8875776" cy="37633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6576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5029200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426484">
                <a:tc>
                  <a:txBody>
                    <a:bodyPr/>
                    <a:lstStyle/>
                    <a:p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 Electric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Traditionele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woning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  (C.V./</a:t>
                      </a:r>
                      <a:r>
                        <a:rPr lang="en-US" sz="2400" dirty="0" err="1">
                          <a:solidFill>
                            <a:schemeClr val="tx1"/>
                          </a:solidFill>
                        </a:rPr>
                        <a:t>radiatoren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600904"/>
                  </a:ext>
                </a:extLst>
              </a:tr>
              <a:tr h="3306121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Investering</a:t>
                      </a:r>
                      <a:r>
                        <a:rPr lang="en-US" sz="1600" dirty="0"/>
                        <a:t>:</a:t>
                      </a:r>
                    </a:p>
                    <a:p>
                      <a:r>
                        <a:rPr lang="en-US" sz="1600" dirty="0" err="1"/>
                        <a:t>Elektrische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verwarming</a:t>
                      </a:r>
                      <a:r>
                        <a:rPr lang="en-US" sz="1600" dirty="0"/>
                        <a:t>	€ 4.200,- </a:t>
                      </a:r>
                    </a:p>
                    <a:p>
                      <a:r>
                        <a:rPr lang="en-US" sz="1600" dirty="0" err="1"/>
                        <a:t>Doorstroomtoestellen</a:t>
                      </a:r>
                      <a:r>
                        <a:rPr lang="en-US" sz="1600" dirty="0"/>
                        <a:t>		€    550,-</a:t>
                      </a:r>
                    </a:p>
                    <a:p>
                      <a:r>
                        <a:rPr lang="en-US" sz="1600" dirty="0" err="1"/>
                        <a:t>Inductiekookplaat</a:t>
                      </a:r>
                      <a:r>
                        <a:rPr lang="en-US" sz="1600" dirty="0"/>
                        <a:t>		€    500,-</a:t>
                      </a:r>
                    </a:p>
                    <a:p>
                      <a:r>
                        <a:rPr lang="en-US" sz="1600" dirty="0" err="1"/>
                        <a:t>Installatiekosten</a:t>
                      </a:r>
                      <a:r>
                        <a:rPr lang="en-US" sz="1600" dirty="0"/>
                        <a:t> 		€ 2.200,-</a:t>
                      </a:r>
                    </a:p>
                    <a:p>
                      <a:r>
                        <a:rPr lang="en-US" sz="1600" b="1" dirty="0" err="1"/>
                        <a:t>Totaal</a:t>
                      </a:r>
                      <a:r>
                        <a:rPr lang="en-US" sz="1600" b="1" dirty="0"/>
                        <a:t> 			€ 7.450,-</a:t>
                      </a:r>
                    </a:p>
                    <a:p>
                      <a:pPr marL="0" indent="0">
                        <a:buNone/>
                      </a:pP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Exploitatie</a:t>
                      </a:r>
                      <a:r>
                        <a:rPr lang="en-US" sz="1600" b="1" dirty="0"/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Elektrisch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verbruik</a:t>
                      </a:r>
                      <a:r>
                        <a:rPr lang="en-US" sz="1600" dirty="0"/>
                        <a:t>: 6000 </a:t>
                      </a:r>
                      <a:r>
                        <a:rPr lang="en-US" sz="1600" dirty="0" err="1"/>
                        <a:t>KWh</a:t>
                      </a:r>
                      <a:endParaRPr lang="en-US" sz="1600" dirty="0"/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Gas </a:t>
                      </a:r>
                      <a:r>
                        <a:rPr lang="en-US" sz="1600" dirty="0" err="1"/>
                        <a:t>verbruik</a:t>
                      </a:r>
                      <a:r>
                        <a:rPr lang="en-US" sz="1600" dirty="0"/>
                        <a:t>: 0 m3</a:t>
                      </a:r>
                    </a:p>
                    <a:p>
                      <a:pPr marL="0" indent="0">
                        <a:buNone/>
                      </a:pP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Jaarlijkse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kosten</a:t>
                      </a:r>
                      <a:r>
                        <a:rPr lang="en-US" sz="1600" b="1" dirty="0"/>
                        <a:t> 		€ 1.345,-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Maandlasten</a:t>
                      </a:r>
                      <a:r>
                        <a:rPr lang="en-US" sz="1600" b="1" dirty="0"/>
                        <a:t>	       	€    112,-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Investering</a:t>
                      </a:r>
                      <a:r>
                        <a:rPr lang="en-US" sz="1600" dirty="0"/>
                        <a:t>:</a:t>
                      </a:r>
                    </a:p>
                    <a:p>
                      <a:r>
                        <a:rPr lang="en-US" sz="1600" dirty="0"/>
                        <a:t>C.V. </a:t>
                      </a:r>
                      <a:r>
                        <a:rPr lang="en-US" sz="1600" dirty="0" err="1"/>
                        <a:t>systeem</a:t>
                      </a:r>
                      <a:r>
                        <a:rPr lang="en-US" sz="1600" dirty="0"/>
                        <a:t>		€ 5.500,-</a:t>
                      </a:r>
                    </a:p>
                    <a:p>
                      <a:r>
                        <a:rPr lang="en-US" sz="1600" dirty="0" err="1"/>
                        <a:t>Installatiekosten</a:t>
                      </a:r>
                      <a:r>
                        <a:rPr lang="en-US" sz="1600" dirty="0"/>
                        <a:t>		€ 2.300,-</a:t>
                      </a:r>
                    </a:p>
                    <a:p>
                      <a:endParaRPr lang="en-US" sz="1600" b="1" dirty="0"/>
                    </a:p>
                    <a:p>
                      <a:endParaRPr lang="en-US" sz="1600" b="1" dirty="0"/>
                    </a:p>
                    <a:p>
                      <a:r>
                        <a:rPr lang="en-US" sz="1600" b="1" dirty="0" err="1"/>
                        <a:t>Totaal</a:t>
                      </a:r>
                      <a:r>
                        <a:rPr lang="en-US" sz="1600" b="1" dirty="0"/>
                        <a:t> 			€ 7.800,-</a:t>
                      </a:r>
                    </a:p>
                    <a:p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Exploitatie</a:t>
                      </a:r>
                      <a:r>
                        <a:rPr lang="en-US" sz="1600" b="1" dirty="0"/>
                        <a:t>: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 err="1"/>
                        <a:t>Elektrisch</a:t>
                      </a:r>
                      <a:r>
                        <a:rPr lang="en-US" sz="1600" dirty="0"/>
                        <a:t> </a:t>
                      </a:r>
                      <a:r>
                        <a:rPr lang="en-US" sz="1600" dirty="0" err="1"/>
                        <a:t>verbruik</a:t>
                      </a:r>
                      <a:r>
                        <a:rPr lang="en-US" sz="1600" dirty="0"/>
                        <a:t> : 3400 </a:t>
                      </a:r>
                      <a:r>
                        <a:rPr lang="en-US" sz="1600" dirty="0" err="1"/>
                        <a:t>KWh</a:t>
                      </a:r>
                      <a:r>
                        <a:rPr lang="en-US" sz="1600" b="1" dirty="0"/>
                        <a:t>	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dirty="0"/>
                        <a:t>Gas </a:t>
                      </a:r>
                      <a:r>
                        <a:rPr lang="en-US" sz="1600" dirty="0" err="1"/>
                        <a:t>verbruik</a:t>
                      </a:r>
                      <a:r>
                        <a:rPr lang="en-US" sz="1600" dirty="0"/>
                        <a:t>: 1800 m3</a:t>
                      </a:r>
                      <a:r>
                        <a:rPr lang="en-US" sz="1600" b="1" dirty="0"/>
                        <a:t>	</a:t>
                      </a:r>
                    </a:p>
                    <a:p>
                      <a:pPr marL="0" indent="0">
                        <a:buNone/>
                      </a:pPr>
                      <a:endParaRPr lang="en-US" sz="1600" b="1" dirty="0"/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Jaarlijkse</a:t>
                      </a:r>
                      <a:r>
                        <a:rPr lang="en-US" sz="1600" b="1" dirty="0"/>
                        <a:t> </a:t>
                      </a:r>
                      <a:r>
                        <a:rPr lang="en-US" sz="1600" b="1" dirty="0" err="1"/>
                        <a:t>kosten</a:t>
                      </a:r>
                      <a:r>
                        <a:rPr lang="en-US" sz="1600" b="1" dirty="0"/>
                        <a:t>     		€ 2.022,-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1600" b="1" dirty="0" err="1"/>
                        <a:t>Maandlasten</a:t>
                      </a:r>
                      <a:r>
                        <a:rPr lang="en-US" sz="1600" b="1" dirty="0"/>
                        <a:t>    		€    169,-</a:t>
                      </a:r>
                      <a:endParaRPr lang="nl-N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  <p:sp>
        <p:nvSpPr>
          <p:cNvPr id="2" name="Tekstvak 1">
            <a:extLst>
              <a:ext uri="{FF2B5EF4-FFF2-40B4-BE49-F238E27FC236}">
                <a16:creationId xmlns:a16="http://schemas.microsoft.com/office/drawing/2014/main" id="{63AB19B7-6170-4F90-99A0-CE4204FA3F2D}"/>
              </a:ext>
            </a:extLst>
          </p:cNvPr>
          <p:cNvSpPr txBox="1"/>
          <p:nvPr/>
        </p:nvSpPr>
        <p:spPr>
          <a:xfrm>
            <a:off x="3334512" y="1065832"/>
            <a:ext cx="59496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		: eengezinswoning </a:t>
            </a:r>
            <a:br>
              <a:rPr lang="nl-NL" dirty="0"/>
            </a:br>
            <a:r>
              <a:rPr lang="nl-NL" dirty="0"/>
              <a:t>Bewoners	: 4 personen; 2 volwassenen + 2 kinderen </a:t>
            </a:r>
            <a:br>
              <a:rPr lang="nl-NL" dirty="0"/>
            </a:br>
            <a:r>
              <a:rPr lang="nl-NL" dirty="0"/>
              <a:t>Oppervlakte	: +/- 150 m2 </a:t>
            </a:r>
          </a:p>
          <a:p>
            <a:r>
              <a:rPr lang="en-US" dirty="0" err="1"/>
              <a:t>Situatie</a:t>
            </a:r>
            <a:r>
              <a:rPr lang="en-US" dirty="0"/>
              <a:t>		: Moeder </a:t>
            </a:r>
            <a:r>
              <a:rPr lang="en-US" dirty="0" err="1"/>
              <a:t>overdag</a:t>
            </a:r>
            <a:r>
              <a:rPr lang="en-US" dirty="0"/>
              <a:t> </a:t>
            </a:r>
            <a:r>
              <a:rPr lang="en-US" dirty="0" err="1"/>
              <a:t>thuis</a:t>
            </a:r>
            <a:r>
              <a:rPr lang="en-US" dirty="0"/>
              <a:t> met </a:t>
            </a:r>
            <a:r>
              <a:rPr lang="en-US" dirty="0" err="1"/>
              <a:t>jongste</a:t>
            </a:r>
            <a:r>
              <a:rPr lang="en-US" dirty="0"/>
              <a:t> kind</a:t>
            </a:r>
          </a:p>
        </p:txBody>
      </p:sp>
    </p:spTree>
    <p:extLst>
      <p:ext uri="{BB962C8B-B14F-4D97-AF65-F5344CB8AC3E}">
        <p14:creationId xmlns:p14="http://schemas.microsoft.com/office/powerpoint/2010/main" val="1060868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4614" y="277124"/>
            <a:ext cx="3554730" cy="618294"/>
          </a:xfrm>
        </p:spPr>
        <p:txBody>
          <a:bodyPr>
            <a:normAutofit fontScale="90000"/>
          </a:bodyPr>
          <a:lstStyle/>
          <a:p>
            <a:pPr algn="l"/>
            <a:r>
              <a:rPr lang="nl-NL" sz="3600" b="1" dirty="0">
                <a:latin typeface="+mn-lt"/>
              </a:rPr>
              <a:t>Praktijkvoorbeeld: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17E73D9F-1128-45DC-A1CC-0D1A8F078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1515303"/>
              </p:ext>
            </p:extLst>
          </p:nvPr>
        </p:nvGraphicFramePr>
        <p:xfrm>
          <a:off x="1743080" y="2172050"/>
          <a:ext cx="8705840" cy="109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1816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4804024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b="0" dirty="0" err="1">
                          <a:solidFill>
                            <a:schemeClr val="tx1"/>
                          </a:solidFill>
                        </a:rPr>
                        <a:t>All</a:t>
                      </a:r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 Electric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b="0" dirty="0">
                          <a:solidFill>
                            <a:schemeClr val="tx1"/>
                          </a:solidFill>
                        </a:rPr>
                        <a:t>Gas en Elektra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/>
                        <a:t>Energiekosten: 150 euro per maand 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/>
                        <a:t>Energieverbruik: 7.500 kWh/j 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/>
                        <a:t>Energiekosten: 178 euro per maand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sz="1800" dirty="0"/>
                        <a:t>Energieverbruik: 2.900 kWh/j en 2200 m3 gas</a:t>
                      </a:r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  <p:sp>
        <p:nvSpPr>
          <p:cNvPr id="11" name="Tekstvak 10">
            <a:extLst>
              <a:ext uri="{FF2B5EF4-FFF2-40B4-BE49-F238E27FC236}">
                <a16:creationId xmlns:a16="http://schemas.microsoft.com/office/drawing/2014/main" id="{CF78A0ED-A411-4E42-803C-AEA12393CF7D}"/>
              </a:ext>
            </a:extLst>
          </p:cNvPr>
          <p:cNvSpPr txBox="1"/>
          <p:nvPr/>
        </p:nvSpPr>
        <p:spPr>
          <a:xfrm>
            <a:off x="3805428" y="1065831"/>
            <a:ext cx="547878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Object		: eengezinswoning </a:t>
            </a:r>
            <a:br>
              <a:rPr lang="nl-NL" dirty="0"/>
            </a:br>
            <a:r>
              <a:rPr lang="nl-NL" dirty="0"/>
              <a:t>Bewoners	: 4 personen; 2 volwassenen + 2 kinderen </a:t>
            </a:r>
            <a:br>
              <a:rPr lang="nl-NL" dirty="0"/>
            </a:br>
            <a:r>
              <a:rPr lang="nl-NL" dirty="0"/>
              <a:t>Oppervlakte	: +/- 250 m2 </a:t>
            </a:r>
          </a:p>
        </p:txBody>
      </p:sp>
      <p:graphicFrame>
        <p:nvGraphicFramePr>
          <p:cNvPr id="10" name="Grafiek 9">
            <a:extLst>
              <a:ext uri="{FF2B5EF4-FFF2-40B4-BE49-F238E27FC236}">
                <a16:creationId xmlns:a16="http://schemas.microsoft.com/office/drawing/2014/main" id="{E13FCF54-4936-45E3-944F-CF4BA59166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72287769"/>
              </p:ext>
            </p:extLst>
          </p:nvPr>
        </p:nvGraphicFramePr>
        <p:xfrm>
          <a:off x="3230880" y="3397347"/>
          <a:ext cx="7150608" cy="274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92371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1242885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Wat willen we bereiken? </a:t>
            </a:r>
            <a:br>
              <a:rPr lang="nl-NL" dirty="0">
                <a:latin typeface="+mn-lt"/>
              </a:rPr>
            </a:br>
            <a:endParaRPr lang="nl-NL" sz="1800" dirty="0">
              <a:latin typeface="+mn-lt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852CF6B4-4005-40D2-90C8-C03FCB337C8E}"/>
              </a:ext>
            </a:extLst>
          </p:cNvPr>
          <p:cNvSpPr txBox="1"/>
          <p:nvPr/>
        </p:nvSpPr>
        <p:spPr>
          <a:xfrm>
            <a:off x="3823716" y="2562320"/>
            <a:ext cx="46969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Blip>
                <a:blip r:embed="rId6"/>
              </a:buBlip>
            </a:pPr>
            <a:r>
              <a:rPr lang="nl-NL" dirty="0"/>
              <a:t>Energie besparen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Lagere lasten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Betaalbaar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Fossielvrij</a:t>
            </a:r>
          </a:p>
          <a:p>
            <a:pPr marL="342900" indent="-342900">
              <a:buBlip>
                <a:blip r:embed="rId6"/>
              </a:buBlip>
            </a:pPr>
            <a:r>
              <a:rPr lang="nl-NL" dirty="0"/>
              <a:t>klaar voor hernieuwbare energie</a:t>
            </a:r>
          </a:p>
        </p:txBody>
      </p:sp>
    </p:spTree>
    <p:extLst>
      <p:ext uri="{BB962C8B-B14F-4D97-AF65-F5344CB8AC3E}">
        <p14:creationId xmlns:p14="http://schemas.microsoft.com/office/powerpoint/2010/main" val="12590602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16268"/>
            <a:ext cx="7772400" cy="1724469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Hoe kunnen we dit uitvoeren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57A298C-D7AD-48B0-92B9-7B1EB5EDD0E6}"/>
              </a:ext>
            </a:extLst>
          </p:cNvPr>
          <p:cNvSpPr txBox="1"/>
          <p:nvPr/>
        </p:nvSpPr>
        <p:spPr>
          <a:xfrm>
            <a:off x="2253224" y="3265806"/>
            <a:ext cx="821970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Blip>
                <a:blip r:embed="rId6"/>
              </a:buBlip>
            </a:pPr>
            <a:r>
              <a:rPr lang="nl-NL" dirty="0"/>
              <a:t>installatie ineens uitvoeren / woningeigenaar wordt eigenaar van installatie.</a:t>
            </a:r>
          </a:p>
          <a:p>
            <a:pPr marL="514350" indent="-514350">
              <a:buBlip>
                <a:blip r:embed="rId6"/>
              </a:buBlip>
            </a:pPr>
            <a:endParaRPr lang="nl-NL" dirty="0"/>
          </a:p>
          <a:p>
            <a:pPr marL="514350" indent="-514350">
              <a:buBlip>
                <a:blip r:embed="rId6"/>
              </a:buBlip>
            </a:pPr>
            <a:r>
              <a:rPr lang="nl-NL" dirty="0"/>
              <a:t>Installatie stap voor stap / woningeigenaar wordt eigenaar van installatie. </a:t>
            </a:r>
          </a:p>
          <a:p>
            <a:pPr marL="514350" indent="-514350">
              <a:buBlip>
                <a:blip r:embed="rId6"/>
              </a:buBlip>
            </a:pPr>
            <a:endParaRPr lang="nl-NL" dirty="0"/>
          </a:p>
          <a:p>
            <a:pPr marL="514350" indent="-514350">
              <a:buBlip>
                <a:blip r:embed="rId6"/>
              </a:buBlip>
            </a:pPr>
            <a:r>
              <a:rPr lang="nl-NL" dirty="0"/>
              <a:t>Installatie ineens uitvoeren /	bewoner betaalt een vaste vergoeding per maand  voor installatie incl. energiekosten (EPV). </a:t>
            </a:r>
          </a:p>
        </p:txBody>
      </p:sp>
    </p:spTree>
    <p:extLst>
      <p:ext uri="{BB962C8B-B14F-4D97-AF65-F5344CB8AC3E}">
        <p14:creationId xmlns:p14="http://schemas.microsoft.com/office/powerpoint/2010/main" val="29441963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0170068"/>
              </p:ext>
            </p:extLst>
          </p:nvPr>
        </p:nvGraphicFramePr>
        <p:xfrm>
          <a:off x="2298192" y="2451608"/>
          <a:ext cx="743102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512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3715512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all-electric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 basic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energie neutraal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klaar in 2 werkdagen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Kosten ineens     € 7k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Terugverdientijd 10,5 jaar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Geen rekening gehouden met eventuele subsidies.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klaar in 2-3 werkdagen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Kosten ineens     € 21k 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     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Terugverdientijd 10,5 jaar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NL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Geen rekening gehouden met eventuele subsidies.</a:t>
                      </a: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endParaRPr lang="nl-NL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3A3283C-6528-4B31-AA2D-5E0C9482B690}"/>
              </a:ext>
            </a:extLst>
          </p:cNvPr>
          <p:cNvSpPr txBox="1"/>
          <p:nvPr/>
        </p:nvSpPr>
        <p:spPr>
          <a:xfrm>
            <a:off x="2084832" y="596393"/>
            <a:ext cx="82235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Scenario 1:</a:t>
            </a:r>
            <a:br>
              <a:rPr lang="nl-NL" sz="3600" dirty="0"/>
            </a:br>
            <a:r>
              <a:rPr lang="nl-NL" sz="3600" dirty="0"/>
              <a:t>	</a:t>
            </a:r>
            <a:r>
              <a:rPr lang="nl-NL" sz="3200" dirty="0"/>
              <a:t>Installatie ineens uitvoeren / woningeigenaar 	wordt eigenaar van installatie </a:t>
            </a:r>
          </a:p>
        </p:txBody>
      </p:sp>
    </p:spTree>
    <p:extLst>
      <p:ext uri="{BB962C8B-B14F-4D97-AF65-F5344CB8AC3E}">
        <p14:creationId xmlns:p14="http://schemas.microsoft.com/office/powerpoint/2010/main" val="29220808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341135"/>
              </p:ext>
            </p:extLst>
          </p:nvPr>
        </p:nvGraphicFramePr>
        <p:xfrm>
          <a:off x="2298192" y="2451608"/>
          <a:ext cx="7431024" cy="3383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512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3715512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all-electric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 basic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energie neutraal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in elke gewenste volgorde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Kosten gefaseerd	€  9k (+25% </a:t>
                      </a:r>
                      <a:r>
                        <a:rPr lang="nl-NL" dirty="0" err="1"/>
                        <a:t>ivm</a:t>
                      </a:r>
                      <a:r>
                        <a:rPr lang="nl-NL" dirty="0"/>
                        <a:t> extra installatie kosten)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Terugverdientijd	            13,2 jaar (indien wordt begonnen met grootste winst factoren)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in elke gewenste volgorde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Kosten gefaseerd	€  26k (+25% </a:t>
                      </a:r>
                      <a:r>
                        <a:rPr lang="nl-NL" dirty="0" err="1"/>
                        <a:t>ivm</a:t>
                      </a:r>
                      <a:r>
                        <a:rPr lang="nl-NL" dirty="0"/>
                        <a:t> extra installatie kosten)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     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Terugverdientijd	            12,8 jaar (indien wordt begonnen met grootste winst factoren)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3A3283C-6528-4B31-AA2D-5E0C9482B690}"/>
              </a:ext>
            </a:extLst>
          </p:cNvPr>
          <p:cNvSpPr txBox="1"/>
          <p:nvPr/>
        </p:nvSpPr>
        <p:spPr>
          <a:xfrm>
            <a:off x="2084832" y="596393"/>
            <a:ext cx="8223504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Scenario 2:</a:t>
            </a:r>
            <a:br>
              <a:rPr lang="nl-NL" sz="3600" dirty="0"/>
            </a:br>
            <a:r>
              <a:rPr lang="nl-NL" sz="3600" dirty="0"/>
              <a:t>	</a:t>
            </a:r>
            <a:r>
              <a:rPr lang="nl-NL" sz="3200" dirty="0"/>
              <a:t>Installatie stap voor stap / woningeigenaar 	wordt eigenaar van installatie </a:t>
            </a:r>
          </a:p>
        </p:txBody>
      </p:sp>
    </p:spTree>
    <p:extLst>
      <p:ext uri="{BB962C8B-B14F-4D97-AF65-F5344CB8AC3E}">
        <p14:creationId xmlns:p14="http://schemas.microsoft.com/office/powerpoint/2010/main" val="28561207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ijdelijke aanduiding voor inhoud 5">
            <a:extLst>
              <a:ext uri="{FF2B5EF4-FFF2-40B4-BE49-F238E27FC236}">
                <a16:creationId xmlns:a16="http://schemas.microsoft.com/office/drawing/2014/main" id="{FDD8FC71-24E2-4621-AE80-6BDAA6BB6F63}"/>
              </a:ext>
            </a:extLst>
          </p:cNvPr>
          <p:cNvSpPr txBox="1">
            <a:spLocks/>
          </p:cNvSpPr>
          <p:nvPr/>
        </p:nvSpPr>
        <p:spPr>
          <a:xfrm>
            <a:off x="6593904" y="1600201"/>
            <a:ext cx="4254624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endParaRPr lang="nl-NL" sz="2000" dirty="0"/>
          </a:p>
        </p:txBody>
      </p:sp>
      <p:graphicFrame>
        <p:nvGraphicFramePr>
          <p:cNvPr id="4" name="Tabel 5">
            <a:extLst>
              <a:ext uri="{FF2B5EF4-FFF2-40B4-BE49-F238E27FC236}">
                <a16:creationId xmlns:a16="http://schemas.microsoft.com/office/drawing/2014/main" id="{E7F2F1BD-60FF-4D29-BBFC-234786D609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304023"/>
              </p:ext>
            </p:extLst>
          </p:nvPr>
        </p:nvGraphicFramePr>
        <p:xfrm>
          <a:off x="2298192" y="2451608"/>
          <a:ext cx="7431024" cy="3657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5512">
                  <a:extLst>
                    <a:ext uri="{9D8B030D-6E8A-4147-A177-3AD203B41FA5}">
                      <a16:colId xmlns:a16="http://schemas.microsoft.com/office/drawing/2014/main" val="908082859"/>
                    </a:ext>
                  </a:extLst>
                </a:gridCol>
                <a:gridCol w="3715512">
                  <a:extLst>
                    <a:ext uri="{9D8B030D-6E8A-4147-A177-3AD203B41FA5}">
                      <a16:colId xmlns:a16="http://schemas.microsoft.com/office/drawing/2014/main" val="2374645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 err="1">
                          <a:solidFill>
                            <a:schemeClr val="tx1"/>
                          </a:solidFill>
                        </a:rPr>
                        <a:t>all-electric</a:t>
                      </a:r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 basic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Nieuwe situatie</a:t>
                      </a:r>
                    </a:p>
                    <a:p>
                      <a:r>
                        <a:rPr lang="nl-NL" sz="2400" dirty="0">
                          <a:solidFill>
                            <a:schemeClr val="tx1"/>
                          </a:solidFill>
                        </a:rPr>
                        <a:t>energie neutraal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4181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klaar in 2 werkdagen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Kosten ineens        €  0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endParaRPr lang="nl-NL" dirty="0"/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Maandelijks EPV    €  150,-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Looptijd	    20 jaar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endParaRPr lang="nl-NL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Geen rekening gehouden met eventuele subsidies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Installatie klaar in 2-3 werkdagen 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nl-NL" sz="1800" dirty="0">
                        <a:solidFill>
                          <a:schemeClr val="tx1"/>
                        </a:solidFill>
                      </a:endParaRP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Kosten ineens        €  0</a:t>
                      </a:r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endParaRPr lang="nl-NL" dirty="0"/>
                    </a:p>
                    <a:p>
                      <a:pPr marL="285750" indent="-285750">
                        <a:buFontTx/>
                        <a:buBlip>
                          <a:blip r:embed="rId6"/>
                        </a:buBlip>
                      </a:pPr>
                      <a:r>
                        <a:rPr lang="nl-NL" dirty="0"/>
                        <a:t>Maandelijks EPV    €  125,-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dirty="0"/>
                        <a:t>      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Looptijd	    20 jaar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endParaRPr lang="nl-NL" dirty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6"/>
                        </a:buBlip>
                        <a:tabLst/>
                        <a:defRPr/>
                      </a:pPr>
                      <a:r>
                        <a:rPr lang="nl-NL" dirty="0"/>
                        <a:t>Geen rekening gehouden met eventuele subsidies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994307"/>
                  </a:ext>
                </a:extLst>
              </a:tr>
            </a:tbl>
          </a:graphicData>
        </a:graphic>
      </p:graphicFrame>
      <p:sp>
        <p:nvSpPr>
          <p:cNvPr id="9" name="Tekstvak 8">
            <a:extLst>
              <a:ext uri="{FF2B5EF4-FFF2-40B4-BE49-F238E27FC236}">
                <a16:creationId xmlns:a16="http://schemas.microsoft.com/office/drawing/2014/main" id="{33A3283C-6528-4B31-AA2D-5E0C9482B690}"/>
              </a:ext>
            </a:extLst>
          </p:cNvPr>
          <p:cNvSpPr txBox="1"/>
          <p:nvPr/>
        </p:nvSpPr>
        <p:spPr>
          <a:xfrm>
            <a:off x="2084832" y="315976"/>
            <a:ext cx="8223504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600" dirty="0"/>
              <a:t>Scenario 3:</a:t>
            </a:r>
            <a:br>
              <a:rPr lang="nl-NL" sz="3600" dirty="0"/>
            </a:br>
            <a:r>
              <a:rPr lang="nl-NL" sz="3600" dirty="0"/>
              <a:t>	</a:t>
            </a:r>
            <a:r>
              <a:rPr lang="nl-NL" sz="3200" dirty="0"/>
              <a:t>Installatie ineens uitvoeren / bewoner betaalt 	een vaste vergoeding per maand  voor 	installatie incl. energiekosten (EPV)</a:t>
            </a:r>
          </a:p>
        </p:txBody>
      </p:sp>
    </p:spTree>
    <p:extLst>
      <p:ext uri="{BB962C8B-B14F-4D97-AF65-F5344CB8AC3E}">
        <p14:creationId xmlns:p14="http://schemas.microsoft.com/office/powerpoint/2010/main" val="883529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17" name="Zeshoek 16">
            <a:extLst>
              <a:ext uri="{FF2B5EF4-FFF2-40B4-BE49-F238E27FC236}">
                <a16:creationId xmlns:a16="http://schemas.microsoft.com/office/drawing/2014/main" id="{275EFAD2-09C4-4A95-AD21-D70D7130B4A4}"/>
              </a:ext>
            </a:extLst>
          </p:cNvPr>
          <p:cNvSpPr>
            <a:spLocks noChangeAspect="1"/>
          </p:cNvSpPr>
          <p:nvPr/>
        </p:nvSpPr>
        <p:spPr>
          <a:xfrm rot="5400000">
            <a:off x="3050477" y="180545"/>
            <a:ext cx="2682423" cy="2464756"/>
          </a:xfrm>
          <a:prstGeom prst="hex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endParaRPr lang="nl-NL"/>
          </a:p>
        </p:txBody>
      </p:sp>
      <p:sp>
        <p:nvSpPr>
          <p:cNvPr id="18" name="Zeshoek 17">
            <a:extLst>
              <a:ext uri="{FF2B5EF4-FFF2-40B4-BE49-F238E27FC236}">
                <a16:creationId xmlns:a16="http://schemas.microsoft.com/office/drawing/2014/main" id="{BFB2FFD0-BB52-404E-BBEC-D07A948533D3}"/>
              </a:ext>
            </a:extLst>
          </p:cNvPr>
          <p:cNvSpPr>
            <a:spLocks noChangeAspect="1"/>
          </p:cNvSpPr>
          <p:nvPr/>
        </p:nvSpPr>
        <p:spPr>
          <a:xfrm rot="5400000">
            <a:off x="4187104" y="2325993"/>
            <a:ext cx="4218620" cy="3675343"/>
          </a:xfrm>
          <a:prstGeom prst="hex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Zeshoek 19">
            <a:extLst>
              <a:ext uri="{FF2B5EF4-FFF2-40B4-BE49-F238E27FC236}">
                <a16:creationId xmlns:a16="http://schemas.microsoft.com/office/drawing/2014/main" id="{632C1E30-36EE-46E8-B40F-E31AE95225FD}"/>
              </a:ext>
            </a:extLst>
          </p:cNvPr>
          <p:cNvSpPr>
            <a:spLocks noChangeAspect="1"/>
          </p:cNvSpPr>
          <p:nvPr/>
        </p:nvSpPr>
        <p:spPr>
          <a:xfrm rot="5400000">
            <a:off x="1732753" y="2472641"/>
            <a:ext cx="2682423" cy="2464756"/>
          </a:xfrm>
          <a:prstGeom prst="hexagon">
            <a:avLst/>
          </a:prstGeom>
          <a:noFill/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Toepassing warm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watervoorziening in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de keuken</a:t>
            </a:r>
          </a:p>
        </p:txBody>
      </p:sp>
    </p:spTree>
    <p:extLst>
      <p:ext uri="{BB962C8B-B14F-4D97-AF65-F5344CB8AC3E}">
        <p14:creationId xmlns:p14="http://schemas.microsoft.com/office/powerpoint/2010/main" val="25021010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17" name="Zeshoek 16">
            <a:extLst>
              <a:ext uri="{FF2B5EF4-FFF2-40B4-BE49-F238E27FC236}">
                <a16:creationId xmlns:a16="http://schemas.microsoft.com/office/drawing/2014/main" id="{275EFAD2-09C4-4A95-AD21-D70D7130B4A4}"/>
              </a:ext>
            </a:extLst>
          </p:cNvPr>
          <p:cNvSpPr>
            <a:spLocks noChangeAspect="1"/>
          </p:cNvSpPr>
          <p:nvPr/>
        </p:nvSpPr>
        <p:spPr>
          <a:xfrm rot="5400000">
            <a:off x="3032189" y="265889"/>
            <a:ext cx="2682423" cy="2464756"/>
          </a:xfrm>
          <a:prstGeom prst="hexagon">
            <a:avLst/>
          </a:prstGeom>
          <a:blipFill dpi="0" rotWithShape="1">
            <a:blip r:embed="rId6"/>
            <a:srcRect/>
            <a:stretch>
              <a:fillRect l="-10000" t="-5000" r="-10000" b="-5000"/>
            </a:stretch>
          </a:blipFill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 anchor="ctr"/>
          <a:lstStyle/>
          <a:p>
            <a:pPr algn="ctr"/>
            <a:endParaRPr lang="nl-NL"/>
          </a:p>
        </p:txBody>
      </p:sp>
      <p:sp>
        <p:nvSpPr>
          <p:cNvPr id="18" name="Zeshoek 17">
            <a:extLst>
              <a:ext uri="{FF2B5EF4-FFF2-40B4-BE49-F238E27FC236}">
                <a16:creationId xmlns:a16="http://schemas.microsoft.com/office/drawing/2014/main" id="{BFB2FFD0-BB52-404E-BBEC-D07A948533D3}"/>
              </a:ext>
            </a:extLst>
          </p:cNvPr>
          <p:cNvSpPr>
            <a:spLocks noChangeAspect="1"/>
          </p:cNvSpPr>
          <p:nvPr/>
        </p:nvSpPr>
        <p:spPr>
          <a:xfrm rot="5400000">
            <a:off x="4187104" y="2325993"/>
            <a:ext cx="4218620" cy="3675343"/>
          </a:xfrm>
          <a:prstGeom prst="hexagon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Zeshoek 19">
            <a:extLst>
              <a:ext uri="{FF2B5EF4-FFF2-40B4-BE49-F238E27FC236}">
                <a16:creationId xmlns:a16="http://schemas.microsoft.com/office/drawing/2014/main" id="{632C1E30-36EE-46E8-B40F-E31AE95225FD}"/>
              </a:ext>
            </a:extLst>
          </p:cNvPr>
          <p:cNvSpPr>
            <a:spLocks noChangeAspect="1"/>
          </p:cNvSpPr>
          <p:nvPr/>
        </p:nvSpPr>
        <p:spPr>
          <a:xfrm rot="5400000">
            <a:off x="1732753" y="2472641"/>
            <a:ext cx="2682423" cy="2464756"/>
          </a:xfrm>
          <a:prstGeom prst="hexagon">
            <a:avLst/>
          </a:prstGeom>
          <a:noFill/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Toepassing decentrale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verwarming</a:t>
            </a:r>
          </a:p>
        </p:txBody>
      </p:sp>
    </p:spTree>
    <p:extLst>
      <p:ext uri="{BB962C8B-B14F-4D97-AF65-F5344CB8AC3E}">
        <p14:creationId xmlns:p14="http://schemas.microsoft.com/office/powerpoint/2010/main" val="39645405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17" name="Zeshoek 16">
            <a:extLst>
              <a:ext uri="{FF2B5EF4-FFF2-40B4-BE49-F238E27FC236}">
                <a16:creationId xmlns:a16="http://schemas.microsoft.com/office/drawing/2014/main" id="{275EFAD2-09C4-4A95-AD21-D70D7130B4A4}"/>
              </a:ext>
            </a:extLst>
          </p:cNvPr>
          <p:cNvSpPr>
            <a:spLocks noChangeAspect="1"/>
          </p:cNvSpPr>
          <p:nvPr/>
        </p:nvSpPr>
        <p:spPr>
          <a:xfrm rot="5400000">
            <a:off x="3032189" y="265889"/>
            <a:ext cx="2682423" cy="2464756"/>
          </a:xfrm>
          <a:prstGeom prst="hexagon">
            <a:avLst/>
          </a:prstGeom>
          <a:blipFill dpi="0" rotWithShape="1">
            <a:blip r:embed="rId6"/>
            <a:srcRect/>
            <a:stretch>
              <a:fillRect l="-10000" t="-5000" r="-10000" b="-5000"/>
            </a:stretch>
          </a:blipFill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rtlCol="0" anchor="ctr"/>
          <a:lstStyle/>
          <a:p>
            <a:pPr algn="ctr"/>
            <a:endParaRPr lang="nl-NL"/>
          </a:p>
        </p:txBody>
      </p:sp>
      <p:sp>
        <p:nvSpPr>
          <p:cNvPr id="18" name="Zeshoek 17">
            <a:extLst>
              <a:ext uri="{FF2B5EF4-FFF2-40B4-BE49-F238E27FC236}">
                <a16:creationId xmlns:a16="http://schemas.microsoft.com/office/drawing/2014/main" id="{BFB2FFD0-BB52-404E-BBEC-D07A948533D3}"/>
              </a:ext>
            </a:extLst>
          </p:cNvPr>
          <p:cNvSpPr>
            <a:spLocks noChangeAspect="1"/>
          </p:cNvSpPr>
          <p:nvPr/>
        </p:nvSpPr>
        <p:spPr>
          <a:xfrm rot="5400000">
            <a:off x="4187104" y="2325993"/>
            <a:ext cx="4218620" cy="3675343"/>
          </a:xfrm>
          <a:prstGeom prst="hexagon">
            <a:avLst/>
          </a:prstGeom>
          <a:blipFill dpi="0" rotWithShape="1">
            <a:blip r:embed="rId7"/>
            <a:srcRect/>
            <a:stretch>
              <a:fillRect/>
            </a:stretch>
          </a:blipFill>
          <a:ln w="44450"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Zeshoek 19">
            <a:extLst>
              <a:ext uri="{FF2B5EF4-FFF2-40B4-BE49-F238E27FC236}">
                <a16:creationId xmlns:a16="http://schemas.microsoft.com/office/drawing/2014/main" id="{632C1E30-36EE-46E8-B40F-E31AE95225FD}"/>
              </a:ext>
            </a:extLst>
          </p:cNvPr>
          <p:cNvSpPr>
            <a:spLocks noChangeAspect="1"/>
          </p:cNvSpPr>
          <p:nvPr/>
        </p:nvSpPr>
        <p:spPr>
          <a:xfrm rot="5400000">
            <a:off x="1732753" y="2472641"/>
            <a:ext cx="2682423" cy="2464756"/>
          </a:xfrm>
          <a:prstGeom prst="hexagon">
            <a:avLst/>
          </a:prstGeom>
          <a:noFill/>
          <a:ln w="44450" cmpd="sng">
            <a:solidFill>
              <a:schemeClr val="bg2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wrap="none" tIns="0" rIns="0" bIns="0" rtlCol="0" anchor="ctr"/>
          <a:lstStyle/>
          <a:p>
            <a:pPr algn="ctr"/>
            <a:r>
              <a:rPr lang="nl-NL" dirty="0">
                <a:solidFill>
                  <a:schemeClr val="tx1"/>
                </a:solidFill>
              </a:rPr>
              <a:t>Toepassing decentrale</a:t>
            </a:r>
          </a:p>
          <a:p>
            <a:pPr algn="ctr"/>
            <a:r>
              <a:rPr lang="nl-NL" dirty="0">
                <a:solidFill>
                  <a:schemeClr val="tx1"/>
                </a:solidFill>
              </a:rPr>
              <a:t>lucht </a:t>
            </a:r>
            <a:r>
              <a:rPr lang="nl-NL" dirty="0" err="1">
                <a:solidFill>
                  <a:schemeClr val="tx1"/>
                </a:solidFill>
              </a:rPr>
              <a:t>wtw</a:t>
            </a:r>
            <a:endParaRPr lang="nl-NL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344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920497"/>
            <a:ext cx="7772400" cy="843821"/>
          </a:xfrm>
        </p:spPr>
        <p:txBody>
          <a:bodyPr>
            <a:normAutofit fontScale="90000"/>
          </a:bodyPr>
          <a:lstStyle/>
          <a:p>
            <a:r>
              <a:rPr lang="nl-NL" dirty="0">
                <a:latin typeface="+mn-lt"/>
              </a:rPr>
              <a:t>In een notendop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6E5ECBB-F99D-475C-84F1-2DC5EC98395E}"/>
              </a:ext>
            </a:extLst>
          </p:cNvPr>
          <p:cNvSpPr txBox="1"/>
          <p:nvPr/>
        </p:nvSpPr>
        <p:spPr>
          <a:xfrm>
            <a:off x="3823716" y="2423822"/>
            <a:ext cx="44790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Blip>
                <a:blip r:embed="rId6"/>
              </a:buBlip>
            </a:pPr>
            <a:r>
              <a:rPr lang="nl-NL" dirty="0"/>
              <a:t>Woning, welke uitvoering ook, klaar voor hernieuwbare energie</a:t>
            </a:r>
          </a:p>
          <a:p>
            <a:pPr marL="285750" indent="-285750">
              <a:buBlip>
                <a:blip r:embed="rId6"/>
              </a:buBlip>
            </a:pPr>
            <a:endParaRPr lang="nl-NL" dirty="0"/>
          </a:p>
          <a:p>
            <a:pPr marL="285750" indent="-285750">
              <a:buBlip>
                <a:blip r:embed="rId6"/>
              </a:buBlip>
            </a:pPr>
            <a:r>
              <a:rPr lang="nl-NL" dirty="0"/>
              <a:t>Decentrale installatie</a:t>
            </a:r>
          </a:p>
          <a:p>
            <a:pPr marL="285750" indent="-285750">
              <a:buBlip>
                <a:blip r:embed="rId6"/>
              </a:buBlip>
            </a:pPr>
            <a:endParaRPr lang="nl-NL" dirty="0"/>
          </a:p>
          <a:p>
            <a:pPr marL="285750" indent="-285750">
              <a:buBlip>
                <a:blip r:embed="rId6"/>
              </a:buBlip>
            </a:pPr>
            <a:r>
              <a:rPr lang="nl-NL" dirty="0"/>
              <a:t>Verwarming en warmtapwater scheiden</a:t>
            </a:r>
          </a:p>
          <a:p>
            <a:pPr marL="285750" indent="-285750">
              <a:buBlip>
                <a:blip r:embed="rId6"/>
              </a:buBlip>
            </a:pPr>
            <a:endParaRPr lang="nl-NL" dirty="0"/>
          </a:p>
          <a:p>
            <a:pPr marL="285750" indent="-285750">
              <a:buBlip>
                <a:blip r:embed="rId6"/>
              </a:buBlip>
            </a:pPr>
            <a:r>
              <a:rPr lang="nl-NL" dirty="0"/>
              <a:t>Betaalbaar</a:t>
            </a:r>
            <a:br>
              <a:rPr lang="nl-NL" dirty="0"/>
            </a:br>
            <a:endParaRPr lang="nl-NL" dirty="0"/>
          </a:p>
        </p:txBody>
      </p:sp>
      <p:pic>
        <p:nvPicPr>
          <p:cNvPr id="9" name="Afbeelding 8" descr="Afbeelding met plant, tafel, zitten, klein&#10;&#10;Automatisch gegenereerde beschrijving">
            <a:extLst>
              <a:ext uri="{FF2B5EF4-FFF2-40B4-BE49-F238E27FC236}">
                <a16:creationId xmlns:a16="http://schemas.microsoft.com/office/drawing/2014/main" id="{34C1FB21-4434-4120-9E31-257C66CF666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352" b="9177"/>
          <a:stretch/>
        </p:blipFill>
        <p:spPr>
          <a:xfrm>
            <a:off x="1620785" y="4334256"/>
            <a:ext cx="2345509" cy="1952224"/>
          </a:xfrm>
          <a:prstGeom prst="rect">
            <a:avLst/>
          </a:prstGeom>
          <a:effectLst>
            <a:softEdge rad="63500"/>
          </a:effectLst>
        </p:spPr>
      </p:pic>
    </p:spTree>
    <p:extLst>
      <p:ext uri="{BB962C8B-B14F-4D97-AF65-F5344CB8AC3E}">
        <p14:creationId xmlns:p14="http://schemas.microsoft.com/office/powerpoint/2010/main" val="11246579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>
                <a:latin typeface="+mn-lt"/>
              </a:rPr>
              <a:t>Morgen beginnen</a:t>
            </a:r>
            <a:br>
              <a:rPr lang="nl-NL" dirty="0">
                <a:latin typeface="+mn-lt"/>
              </a:rPr>
            </a:br>
            <a:r>
              <a:rPr lang="nl-NL" dirty="0">
                <a:latin typeface="+mn-lt"/>
              </a:rPr>
              <a:t>Doet u mee?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791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6672" y="1119319"/>
            <a:ext cx="9058656" cy="980757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Uitgangspunt bij </a:t>
            </a:r>
            <a:r>
              <a:rPr lang="nl-NL" dirty="0" err="1">
                <a:latin typeface="+mn-lt"/>
              </a:rPr>
              <a:t>aardgasvrij</a:t>
            </a:r>
            <a:r>
              <a:rPr lang="nl-NL" dirty="0">
                <a:latin typeface="+mn-lt"/>
              </a:rPr>
              <a:t>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E75B2F9E-5F32-4D7E-96F7-6FCB4B68ED49}"/>
              </a:ext>
            </a:extLst>
          </p:cNvPr>
          <p:cNvSpPr txBox="1"/>
          <p:nvPr/>
        </p:nvSpPr>
        <p:spPr>
          <a:xfrm>
            <a:off x="3965448" y="2776651"/>
            <a:ext cx="426110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betaalbaar en klaar voor hernieuwbare energieën</a:t>
            </a:r>
          </a:p>
        </p:txBody>
      </p:sp>
    </p:spTree>
    <p:extLst>
      <p:ext uri="{BB962C8B-B14F-4D97-AF65-F5344CB8AC3E}">
        <p14:creationId xmlns:p14="http://schemas.microsoft.com/office/powerpoint/2010/main" val="2972215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Nieuwe gezichtspunten zijn nodig!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04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3"/>
            <a:ext cx="7772400" cy="883222"/>
          </a:xfrm>
        </p:spPr>
        <p:txBody>
          <a:bodyPr>
            <a:noAutofit/>
          </a:bodyPr>
          <a:lstStyle/>
          <a:p>
            <a:r>
              <a:rPr lang="nl-NL" dirty="0">
                <a:latin typeface="+mn-lt"/>
              </a:rPr>
              <a:t>1</a:t>
            </a:r>
            <a:r>
              <a:rPr lang="nl-NL" baseline="30000" dirty="0">
                <a:latin typeface="+mn-lt"/>
              </a:rPr>
              <a:t>e</a:t>
            </a:r>
            <a:r>
              <a:rPr lang="nl-NL" dirty="0">
                <a:latin typeface="+mn-lt"/>
              </a:rPr>
              <a:t> gezichtspunt: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6D1AC34E-B182-4957-AE6B-1416704BFA76}"/>
              </a:ext>
            </a:extLst>
          </p:cNvPr>
          <p:cNvSpPr txBox="1"/>
          <p:nvPr/>
        </p:nvSpPr>
        <p:spPr>
          <a:xfrm>
            <a:off x="3340989" y="2623692"/>
            <a:ext cx="551002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Het verwarmen van de woning scheiden van het warmtapwater</a:t>
            </a:r>
          </a:p>
        </p:txBody>
      </p:sp>
    </p:spTree>
    <p:extLst>
      <p:ext uri="{BB962C8B-B14F-4D97-AF65-F5344CB8AC3E}">
        <p14:creationId xmlns:p14="http://schemas.microsoft.com/office/powerpoint/2010/main" val="17091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18572" y="-72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>
                <a:latin typeface="+mn-lt"/>
              </a:rPr>
              <a:t>Decentraal is ideaal!</a:t>
            </a:r>
            <a:endParaRPr lang="nl-NL" dirty="0">
              <a:latin typeface="+mn-lt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pic>
        <p:nvPicPr>
          <p:cNvPr id="6" name="Afbeelding 5" descr="Afbeelding met computer, zitten, tafel, staand&#10;&#10;Automatisch gegenereerde beschrijving">
            <a:extLst>
              <a:ext uri="{FF2B5EF4-FFF2-40B4-BE49-F238E27FC236}">
                <a16:creationId xmlns:a16="http://schemas.microsoft.com/office/drawing/2014/main" id="{431EB451-F267-4E60-AAF3-E525799541A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553" y="3261766"/>
            <a:ext cx="3058399" cy="2816947"/>
          </a:xfrm>
          <a:prstGeom prst="rect">
            <a:avLst/>
          </a:prstGeom>
        </p:spPr>
      </p:pic>
      <p:pic>
        <p:nvPicPr>
          <p:cNvPr id="11" name="Afbeelding 10" descr="Afbeelding met binnen, object, zitten, gootsteen&#10;&#10;Automatisch gegenereerde beschrijving">
            <a:extLst>
              <a:ext uri="{FF2B5EF4-FFF2-40B4-BE49-F238E27FC236}">
                <a16:creationId xmlns:a16="http://schemas.microsoft.com/office/drawing/2014/main" id="{F651F37F-5C02-49D8-8882-03CBF815F3F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22" t="14111" r="23031" b="-534"/>
          <a:stretch/>
        </p:blipFill>
        <p:spPr>
          <a:xfrm>
            <a:off x="1724416" y="286863"/>
            <a:ext cx="3150296" cy="5285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803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09800" y="1122364"/>
            <a:ext cx="7772400" cy="974661"/>
          </a:xfrm>
        </p:spPr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2</a:t>
            </a:r>
            <a:r>
              <a:rPr lang="nl-NL" baseline="30000" dirty="0">
                <a:latin typeface="+mn-lt"/>
              </a:rPr>
              <a:t>e</a:t>
            </a:r>
            <a:r>
              <a:rPr lang="nl-NL" dirty="0">
                <a:latin typeface="+mn-lt"/>
              </a:rPr>
              <a:t> gezichtspunt: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C2949B28-040E-43E3-BF6C-FA53AE6362A5}"/>
              </a:ext>
            </a:extLst>
          </p:cNvPr>
          <p:cNvSpPr txBox="1"/>
          <p:nvPr/>
        </p:nvSpPr>
        <p:spPr>
          <a:xfrm>
            <a:off x="3969258" y="2993754"/>
            <a:ext cx="425348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3200" dirty="0"/>
              <a:t>Decentraal gaan denken</a:t>
            </a:r>
          </a:p>
        </p:txBody>
      </p:sp>
    </p:spTree>
    <p:extLst>
      <p:ext uri="{BB962C8B-B14F-4D97-AF65-F5344CB8AC3E}">
        <p14:creationId xmlns:p14="http://schemas.microsoft.com/office/powerpoint/2010/main" val="3719236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35241" y="546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  <p:pic>
        <p:nvPicPr>
          <p:cNvPr id="6" name="Afbeelding 5" descr="Afbeelding met tafel, zitten, verschillend, zwart&#10;&#10;Automatisch gegenereerde beschrijving">
            <a:extLst>
              <a:ext uri="{FF2B5EF4-FFF2-40B4-BE49-F238E27FC236}">
                <a16:creationId xmlns:a16="http://schemas.microsoft.com/office/drawing/2014/main" id="{60FE6A8D-7117-4B0A-95CE-5F9CE9962E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9801" y="1122363"/>
            <a:ext cx="3973617" cy="445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5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WordPictureWatermark618446486" descr="AB_Sales&amp;trade_Briefpapier_Pagina_2">
            <a:extLst>
              <a:ext uri="{FF2B5EF4-FFF2-40B4-BE49-F238E27FC236}">
                <a16:creationId xmlns:a16="http://schemas.microsoft.com/office/drawing/2014/main" id="{CD0405EA-349E-4737-8484-B2C69EF78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3" t="60219" b="1"/>
          <a:stretch/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074C5A4-A651-4A14-B743-8CC75E46CA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dirty="0">
                <a:latin typeface="+mn-lt"/>
              </a:rPr>
              <a:t>Deze 2 gezichtspunten  bieden mogelijkheden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455F681D-7D1F-41E9-A124-7052EFDC3C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4416" y="6324603"/>
            <a:ext cx="9144000" cy="533399"/>
          </a:xfrm>
        </p:spPr>
        <p:txBody>
          <a:bodyPr anchor="ctr"/>
          <a:lstStyle/>
          <a:p>
            <a:r>
              <a:rPr lang="nl-NL" dirty="0">
                <a:latin typeface="+mn-lt"/>
              </a:rPr>
              <a:t>Decentraal is ideaal!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DC30099-1A38-4797-93B1-2FA3E96635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0752" y="286863"/>
            <a:ext cx="2889504" cy="545592"/>
          </a:xfrm>
          <a:prstGeom prst="rect">
            <a:avLst/>
          </a:prstGeom>
        </p:spPr>
      </p:pic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07383BFD-A1A2-4061-9F0F-4D8CBC6C849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790" y="6345243"/>
            <a:ext cx="1268730" cy="476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93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</TotalTime>
  <Words>926</Words>
  <Application>Microsoft Office PowerPoint</Application>
  <PresentationFormat>Breedbeeld</PresentationFormat>
  <Paragraphs>257</Paragraphs>
  <Slides>28</Slides>
  <Notes>28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Kantoorthema</vt:lpstr>
      <vt:lpstr>Introductie Aardgasvrije Wijken</vt:lpstr>
      <vt:lpstr>Wat willen we bereiken?  </vt:lpstr>
      <vt:lpstr>Uitgangspunt bij aardgasvrij:</vt:lpstr>
      <vt:lpstr>Nieuwe gezichtspunten zijn nodig!</vt:lpstr>
      <vt:lpstr>1e gezichtspunt:</vt:lpstr>
      <vt:lpstr>PowerPoint-presentatie</vt:lpstr>
      <vt:lpstr>2e gezichtspunt:</vt:lpstr>
      <vt:lpstr>PowerPoint-presentatie</vt:lpstr>
      <vt:lpstr>Deze 2 gezichtspunten  bieden mogelijkheden</vt:lpstr>
      <vt:lpstr>Welke mogelijkheden voor verwarming?</vt:lpstr>
      <vt:lpstr>PowerPoint-presentatie</vt:lpstr>
      <vt:lpstr>Welke mogelijkheden voor het warmtapwater? </vt:lpstr>
      <vt:lpstr>PowerPoint-presentatie</vt:lpstr>
      <vt:lpstr>Voordelen van decentrale oplossingen</vt:lpstr>
      <vt:lpstr>Nu de praktijk </vt:lpstr>
      <vt:lpstr>PowerPoint-presentatie</vt:lpstr>
      <vt:lpstr>PowerPoint-presentatie</vt:lpstr>
      <vt:lpstr>Voorbeeld in renovatie woning:</vt:lpstr>
      <vt:lpstr>Praktijkvoorbeeld:</vt:lpstr>
      <vt:lpstr>Hoe kunnen we dit uitvoeren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In een notendop</vt:lpstr>
      <vt:lpstr>Morgen beginnen Doet u mee?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Introductie Aardgasvrije Wijken</dc:title>
  <dc:creator>Info | AB Sales &amp; Trade</dc:creator>
  <cp:lastModifiedBy>Annaleen de Haan | Duurzaam Gebouwd</cp:lastModifiedBy>
  <cp:revision>10</cp:revision>
  <cp:lastPrinted>2020-11-12T14:07:48Z</cp:lastPrinted>
  <dcterms:created xsi:type="dcterms:W3CDTF">2020-11-12T12:41:20Z</dcterms:created>
  <dcterms:modified xsi:type="dcterms:W3CDTF">2020-11-17T13:19:23Z</dcterms:modified>
</cp:coreProperties>
</file>